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291BFF-C3F4-4E57-946C-D451794DD987}" type="doc">
      <dgm:prSet loTypeId="urn:microsoft.com/office/officeart/2016/7/layout/BasicProcessNew" loCatId="process" qsTypeId="urn:microsoft.com/office/officeart/2005/8/quickstyle/simple1" qsCatId="simple" csTypeId="urn:microsoft.com/office/officeart/2005/8/colors/accent1_2" csCatId="accent1"/>
      <dgm:spPr/>
      <dgm:t>
        <a:bodyPr/>
        <a:lstStyle/>
        <a:p>
          <a:endParaRPr lang="en-US"/>
        </a:p>
      </dgm:t>
    </dgm:pt>
    <dgm:pt modelId="{42E880FF-F0AA-4B52-A74E-6A3CCDB0F358}">
      <dgm:prSet custT="1"/>
      <dgm:spPr/>
      <dgm:t>
        <a:bodyPr/>
        <a:lstStyle/>
        <a:p>
          <a:r>
            <a:rPr lang="en-GB" sz="2000" dirty="0">
              <a:latin typeface="Bierstadt" panose="020B0004020202020204" pitchFamily="34" charset="0"/>
            </a:rPr>
            <a:t>We only usually use your information to help us care for you. That means we might need to share your information with other people who are concerned and involved with looking after your health.</a:t>
          </a:r>
          <a:endParaRPr lang="en-US" sz="2000" dirty="0">
            <a:latin typeface="Bierstadt" panose="020B0004020202020204" pitchFamily="34" charset="0"/>
          </a:endParaRPr>
        </a:p>
      </dgm:t>
    </dgm:pt>
    <dgm:pt modelId="{F60138C6-D716-47FF-BA8F-B03DEA297E23}" type="parTrans" cxnId="{580499C9-8126-4A86-9570-04A4CDFCFE43}">
      <dgm:prSet/>
      <dgm:spPr/>
      <dgm:t>
        <a:bodyPr/>
        <a:lstStyle/>
        <a:p>
          <a:endParaRPr lang="en-US"/>
        </a:p>
      </dgm:t>
    </dgm:pt>
    <dgm:pt modelId="{3A9224F3-FD17-430E-87C9-9A1D890C47E4}" type="sibTrans" cxnId="{580499C9-8126-4A86-9570-04A4CDFCFE43}">
      <dgm:prSet/>
      <dgm:spPr/>
      <dgm:t>
        <a:bodyPr/>
        <a:lstStyle/>
        <a:p>
          <a:endParaRPr lang="en-US"/>
        </a:p>
      </dgm:t>
    </dgm:pt>
    <dgm:pt modelId="{DF4CC17B-245E-494C-A16E-600E281A9E7E}">
      <dgm:prSet custT="1"/>
      <dgm:spPr/>
      <dgm:t>
        <a:bodyPr/>
        <a:lstStyle/>
        <a:p>
          <a:r>
            <a:rPr lang="en-GB" sz="2000" dirty="0">
              <a:latin typeface="Bierstadt" panose="020B0004020202020204" pitchFamily="34" charset="0"/>
            </a:rPr>
            <a:t>We might need to share your information with the police, courts, social services, solicitors and other people who have a right to your information, but we always make sure that they have a legal right to see it (or have a copy of it) before we provide it to them.</a:t>
          </a:r>
          <a:endParaRPr lang="en-US" sz="2000" dirty="0">
            <a:latin typeface="Bierstadt" panose="020B0004020202020204" pitchFamily="34" charset="0"/>
          </a:endParaRPr>
        </a:p>
      </dgm:t>
    </dgm:pt>
    <dgm:pt modelId="{1F1F0353-6BE8-40F2-9503-D034331C2546}" type="parTrans" cxnId="{CB880F87-B85D-47FD-AC2A-B378414E46B3}">
      <dgm:prSet/>
      <dgm:spPr/>
      <dgm:t>
        <a:bodyPr/>
        <a:lstStyle/>
        <a:p>
          <a:endParaRPr lang="en-US"/>
        </a:p>
      </dgm:t>
    </dgm:pt>
    <dgm:pt modelId="{7BFB7CC4-6FF7-43F6-B659-F6FF714E1D79}" type="sibTrans" cxnId="{CB880F87-B85D-47FD-AC2A-B378414E46B3}">
      <dgm:prSet/>
      <dgm:spPr/>
      <dgm:t>
        <a:bodyPr/>
        <a:lstStyle/>
        <a:p>
          <a:endParaRPr lang="en-US"/>
        </a:p>
      </dgm:t>
    </dgm:pt>
    <dgm:pt modelId="{07BF4FDD-5BE8-4063-8B34-4BDBB87F430F}" type="pres">
      <dgm:prSet presAssocID="{2A291BFF-C3F4-4E57-946C-D451794DD987}" presName="Name0" presStyleCnt="0">
        <dgm:presLayoutVars>
          <dgm:dir/>
          <dgm:resizeHandles val="exact"/>
        </dgm:presLayoutVars>
      </dgm:prSet>
      <dgm:spPr/>
    </dgm:pt>
    <dgm:pt modelId="{03511B4A-EB96-45F0-B50E-C51E2F3F9C71}" type="pres">
      <dgm:prSet presAssocID="{42E880FF-F0AA-4B52-A74E-6A3CCDB0F358}" presName="node" presStyleLbl="node1" presStyleIdx="0" presStyleCnt="3">
        <dgm:presLayoutVars>
          <dgm:bulletEnabled val="1"/>
        </dgm:presLayoutVars>
      </dgm:prSet>
      <dgm:spPr/>
    </dgm:pt>
    <dgm:pt modelId="{BCC1B594-0E33-491E-9770-13733636E14E}" type="pres">
      <dgm:prSet presAssocID="{3A9224F3-FD17-430E-87C9-9A1D890C47E4}" presName="sibTransSpacerBeforeConnector" presStyleCnt="0"/>
      <dgm:spPr/>
    </dgm:pt>
    <dgm:pt modelId="{6425C57E-485B-4649-A7DA-8F10CECD3ED5}" type="pres">
      <dgm:prSet presAssocID="{3A9224F3-FD17-430E-87C9-9A1D890C47E4}" presName="sibTrans" presStyleLbl="node1" presStyleIdx="1" presStyleCnt="3"/>
      <dgm:spPr/>
    </dgm:pt>
    <dgm:pt modelId="{0AA6B821-5B7D-4875-97E2-CDC7A2CC34B8}" type="pres">
      <dgm:prSet presAssocID="{3A9224F3-FD17-430E-87C9-9A1D890C47E4}" presName="sibTransSpacerAfterConnector" presStyleCnt="0"/>
      <dgm:spPr/>
    </dgm:pt>
    <dgm:pt modelId="{51AC2637-528B-44B2-AB9D-0698B79A9FE4}" type="pres">
      <dgm:prSet presAssocID="{DF4CC17B-245E-494C-A16E-600E281A9E7E}" presName="node" presStyleLbl="node1" presStyleIdx="2" presStyleCnt="3">
        <dgm:presLayoutVars>
          <dgm:bulletEnabled val="1"/>
        </dgm:presLayoutVars>
      </dgm:prSet>
      <dgm:spPr/>
    </dgm:pt>
  </dgm:ptLst>
  <dgm:cxnLst>
    <dgm:cxn modelId="{C4DF3036-5DBF-4EB2-808B-6C9303B860B7}" type="presOf" srcId="{2A291BFF-C3F4-4E57-946C-D451794DD987}" destId="{07BF4FDD-5BE8-4063-8B34-4BDBB87F430F}" srcOrd="0" destOrd="0" presId="urn:microsoft.com/office/officeart/2016/7/layout/BasicProcessNew"/>
    <dgm:cxn modelId="{CB880F87-B85D-47FD-AC2A-B378414E46B3}" srcId="{2A291BFF-C3F4-4E57-946C-D451794DD987}" destId="{DF4CC17B-245E-494C-A16E-600E281A9E7E}" srcOrd="1" destOrd="0" parTransId="{1F1F0353-6BE8-40F2-9503-D034331C2546}" sibTransId="{7BFB7CC4-6FF7-43F6-B659-F6FF714E1D79}"/>
    <dgm:cxn modelId="{08B709B3-C432-46D0-B1EB-063E423819C6}" type="presOf" srcId="{DF4CC17B-245E-494C-A16E-600E281A9E7E}" destId="{51AC2637-528B-44B2-AB9D-0698B79A9FE4}" srcOrd="0" destOrd="0" presId="urn:microsoft.com/office/officeart/2016/7/layout/BasicProcessNew"/>
    <dgm:cxn modelId="{9312F7C8-5E3D-4B18-AE70-87710BAD1D02}" type="presOf" srcId="{3A9224F3-FD17-430E-87C9-9A1D890C47E4}" destId="{6425C57E-485B-4649-A7DA-8F10CECD3ED5}" srcOrd="0" destOrd="0" presId="urn:microsoft.com/office/officeart/2016/7/layout/BasicProcessNew"/>
    <dgm:cxn modelId="{580499C9-8126-4A86-9570-04A4CDFCFE43}" srcId="{2A291BFF-C3F4-4E57-946C-D451794DD987}" destId="{42E880FF-F0AA-4B52-A74E-6A3CCDB0F358}" srcOrd="0" destOrd="0" parTransId="{F60138C6-D716-47FF-BA8F-B03DEA297E23}" sibTransId="{3A9224F3-FD17-430E-87C9-9A1D890C47E4}"/>
    <dgm:cxn modelId="{21DC58F7-4BC0-47A8-A8C3-3DE99A15460C}" type="presOf" srcId="{42E880FF-F0AA-4B52-A74E-6A3CCDB0F358}" destId="{03511B4A-EB96-45F0-B50E-C51E2F3F9C71}" srcOrd="0" destOrd="0" presId="urn:microsoft.com/office/officeart/2016/7/layout/BasicProcessNew"/>
    <dgm:cxn modelId="{4370285F-8D89-4752-8B2F-B2BF3FAF40FA}" type="presParOf" srcId="{07BF4FDD-5BE8-4063-8B34-4BDBB87F430F}" destId="{03511B4A-EB96-45F0-B50E-C51E2F3F9C71}" srcOrd="0" destOrd="0" presId="urn:microsoft.com/office/officeart/2016/7/layout/BasicProcessNew"/>
    <dgm:cxn modelId="{FEB0BB5C-A0AB-439D-BAE9-B84647E8D5DC}" type="presParOf" srcId="{07BF4FDD-5BE8-4063-8B34-4BDBB87F430F}" destId="{BCC1B594-0E33-491E-9770-13733636E14E}" srcOrd="1" destOrd="0" presId="urn:microsoft.com/office/officeart/2016/7/layout/BasicProcessNew"/>
    <dgm:cxn modelId="{5647A4CA-0D23-45D4-86BF-ABE5B87CC4F9}" type="presParOf" srcId="{07BF4FDD-5BE8-4063-8B34-4BDBB87F430F}" destId="{6425C57E-485B-4649-A7DA-8F10CECD3ED5}" srcOrd="2" destOrd="0" presId="urn:microsoft.com/office/officeart/2016/7/layout/BasicProcessNew"/>
    <dgm:cxn modelId="{A2E27513-3176-4D3A-BCD5-A12E4AB1B2B1}" type="presParOf" srcId="{07BF4FDD-5BE8-4063-8B34-4BDBB87F430F}" destId="{0AA6B821-5B7D-4875-97E2-CDC7A2CC34B8}" srcOrd="3" destOrd="0" presId="urn:microsoft.com/office/officeart/2016/7/layout/BasicProcessNew"/>
    <dgm:cxn modelId="{C893B5AC-5721-4E39-BEDC-F0FF7866026D}" type="presParOf" srcId="{07BF4FDD-5BE8-4063-8B34-4BDBB87F430F}" destId="{51AC2637-528B-44B2-AB9D-0698B79A9FE4}" srcOrd="4" destOrd="0" presId="urn:microsoft.com/office/officeart/2016/7/layout/Basic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51023B-935F-4229-B54F-04248101B6DC}"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6518BF8C-628A-481C-8025-849DDCCE69BC}">
      <dgm:prSet custT="1"/>
      <dgm:spPr>
        <a:solidFill>
          <a:schemeClr val="tx2"/>
        </a:solidFill>
      </dgm:spPr>
      <dgm:t>
        <a:bodyPr/>
        <a:lstStyle/>
        <a:p>
          <a:r>
            <a:rPr lang="en-GB" sz="1600" dirty="0">
              <a:solidFill>
                <a:schemeClr val="bg2"/>
              </a:solidFill>
              <a:latin typeface="Bierstadt" panose="020B0004020202020204" pitchFamily="34" charset="0"/>
            </a:rPr>
            <a:t>If you want to see what information we hold about you then you have a right to see it and you can ask for it</a:t>
          </a:r>
          <a:r>
            <a:rPr lang="en-GB" sz="1200" dirty="0">
              <a:solidFill>
                <a:schemeClr val="bg2"/>
              </a:solidFill>
              <a:latin typeface="Bierstadt" panose="020B0004020202020204" pitchFamily="34" charset="0"/>
            </a:rPr>
            <a:t>. </a:t>
          </a:r>
          <a:endParaRPr lang="en-US" sz="1200" dirty="0">
            <a:solidFill>
              <a:schemeClr val="bg2"/>
            </a:solidFill>
            <a:latin typeface="Bierstadt" panose="020B0004020202020204" pitchFamily="34" charset="0"/>
          </a:endParaRPr>
        </a:p>
      </dgm:t>
    </dgm:pt>
    <dgm:pt modelId="{074CAF48-B1B3-44CE-B97B-EC295C31C031}" type="parTrans" cxnId="{600FE858-66F0-4F07-8A48-86EB5C3A4C13}">
      <dgm:prSet/>
      <dgm:spPr/>
      <dgm:t>
        <a:bodyPr/>
        <a:lstStyle/>
        <a:p>
          <a:endParaRPr lang="en-US"/>
        </a:p>
      </dgm:t>
    </dgm:pt>
    <dgm:pt modelId="{ECE7D813-C1E7-4ADB-9505-F3DFC70E7125}" type="sibTrans" cxnId="{600FE858-66F0-4F07-8A48-86EB5C3A4C13}">
      <dgm:prSet/>
      <dgm:spPr/>
      <dgm:t>
        <a:bodyPr/>
        <a:lstStyle/>
        <a:p>
          <a:endParaRPr lang="en-US"/>
        </a:p>
      </dgm:t>
    </dgm:pt>
    <dgm:pt modelId="{98A32F93-3D0E-4711-A84D-5AA5465A3ABB}">
      <dgm:prSet custT="1"/>
      <dgm:spPr>
        <a:solidFill>
          <a:schemeClr val="tx2"/>
        </a:solidFill>
      </dgm:spPr>
      <dgm:t>
        <a:bodyPr/>
        <a:lstStyle/>
        <a:p>
          <a:r>
            <a:rPr lang="en-GB" sz="1600" dirty="0">
              <a:solidFill>
                <a:schemeClr val="bg2"/>
              </a:solidFill>
              <a:latin typeface="Bierstadt" panose="020B0004020202020204" pitchFamily="34" charset="0"/>
            </a:rPr>
            <a:t>To ask for your information you will usually need to put your request in writing and tell us what information you want us to give you. </a:t>
          </a:r>
          <a:endParaRPr lang="en-US" sz="1600" dirty="0">
            <a:solidFill>
              <a:schemeClr val="bg2"/>
            </a:solidFill>
            <a:latin typeface="Bierstadt" panose="020B0004020202020204" pitchFamily="34" charset="0"/>
          </a:endParaRPr>
        </a:p>
      </dgm:t>
    </dgm:pt>
    <dgm:pt modelId="{0ECAEC16-AC32-4466-9623-72B556202F3B}" type="parTrans" cxnId="{044AF0BF-E65A-4328-B390-3673C2EB8807}">
      <dgm:prSet/>
      <dgm:spPr/>
      <dgm:t>
        <a:bodyPr/>
        <a:lstStyle/>
        <a:p>
          <a:endParaRPr lang="en-US"/>
        </a:p>
      </dgm:t>
    </dgm:pt>
    <dgm:pt modelId="{3C3931B8-35FA-43CA-B1F6-54C590CF8DD2}" type="sibTrans" cxnId="{044AF0BF-E65A-4328-B390-3673C2EB8807}">
      <dgm:prSet/>
      <dgm:spPr/>
      <dgm:t>
        <a:bodyPr/>
        <a:lstStyle/>
        <a:p>
          <a:endParaRPr lang="en-US"/>
        </a:p>
      </dgm:t>
    </dgm:pt>
    <dgm:pt modelId="{19074220-E3C4-4974-97D0-160F963C1A89}">
      <dgm:prSet custT="1"/>
      <dgm:spPr>
        <a:solidFill>
          <a:schemeClr val="tx2"/>
        </a:solidFill>
      </dgm:spPr>
      <dgm:t>
        <a:bodyPr/>
        <a:lstStyle/>
        <a:p>
          <a:r>
            <a:rPr lang="en-GB" sz="1600" dirty="0">
              <a:solidFill>
                <a:schemeClr val="bg2"/>
              </a:solidFill>
              <a:latin typeface="Bierstadt" panose="020B0004020202020204" pitchFamily="34" charset="0"/>
            </a:rPr>
            <a:t>We usually need to answer you within one month. Your parent(s) or adult with parental responsibility can help you with this if you need help.</a:t>
          </a:r>
          <a:endParaRPr lang="en-US" sz="1600" dirty="0">
            <a:solidFill>
              <a:schemeClr val="bg2"/>
            </a:solidFill>
            <a:latin typeface="Bierstadt" panose="020B0004020202020204" pitchFamily="34" charset="0"/>
          </a:endParaRPr>
        </a:p>
      </dgm:t>
    </dgm:pt>
    <dgm:pt modelId="{3754F6CF-319F-46BE-B481-52A77790B22F}" type="parTrans" cxnId="{3F926FA6-EC46-4099-9C86-A2EB5B9831D2}">
      <dgm:prSet/>
      <dgm:spPr/>
      <dgm:t>
        <a:bodyPr/>
        <a:lstStyle/>
        <a:p>
          <a:endParaRPr lang="en-US"/>
        </a:p>
      </dgm:t>
    </dgm:pt>
    <dgm:pt modelId="{0FA68925-741F-46CA-9FBA-12B44ACE9AEA}" type="sibTrans" cxnId="{3F926FA6-EC46-4099-9C86-A2EB5B9831D2}">
      <dgm:prSet/>
      <dgm:spPr/>
      <dgm:t>
        <a:bodyPr/>
        <a:lstStyle/>
        <a:p>
          <a:endParaRPr lang="en-US"/>
        </a:p>
      </dgm:t>
    </dgm:pt>
    <dgm:pt modelId="{5C180E77-EDD3-487B-9384-5622BF358421}">
      <dgm:prSet custT="1"/>
      <dgm:spPr>
        <a:solidFill>
          <a:schemeClr val="tx2"/>
        </a:solidFill>
      </dgm:spPr>
      <dgm:t>
        <a:bodyPr/>
        <a:lstStyle/>
        <a:p>
          <a:r>
            <a:rPr lang="en-GB" sz="1600" dirty="0">
              <a:solidFill>
                <a:schemeClr val="bg2"/>
              </a:solidFill>
              <a:latin typeface="Bierstadt" panose="020B0004020202020204" pitchFamily="34" charset="0"/>
            </a:rPr>
            <a:t>We will give this to you free of charge.</a:t>
          </a:r>
          <a:endParaRPr lang="en-US" sz="1600" dirty="0">
            <a:solidFill>
              <a:schemeClr val="bg2"/>
            </a:solidFill>
            <a:latin typeface="Bierstadt" panose="020B0004020202020204" pitchFamily="34" charset="0"/>
          </a:endParaRPr>
        </a:p>
      </dgm:t>
    </dgm:pt>
    <dgm:pt modelId="{9D9C0819-55DC-4AEB-838A-F0F42E2E9EF2}" type="parTrans" cxnId="{FC9E4BBA-4A56-4EC0-91FD-FBAF8919BE4C}">
      <dgm:prSet/>
      <dgm:spPr/>
      <dgm:t>
        <a:bodyPr/>
        <a:lstStyle/>
        <a:p>
          <a:endParaRPr lang="en-US"/>
        </a:p>
      </dgm:t>
    </dgm:pt>
    <dgm:pt modelId="{AB38AA64-DD5E-4CC9-A0DA-29CF7999181F}" type="sibTrans" cxnId="{FC9E4BBA-4A56-4EC0-91FD-FBAF8919BE4C}">
      <dgm:prSet/>
      <dgm:spPr/>
      <dgm:t>
        <a:bodyPr/>
        <a:lstStyle/>
        <a:p>
          <a:endParaRPr lang="en-US"/>
        </a:p>
      </dgm:t>
    </dgm:pt>
    <dgm:pt modelId="{BD990A21-C83A-4EC4-A6F2-77CB220D884C}">
      <dgm:prSet custT="1"/>
      <dgm:spPr>
        <a:solidFill>
          <a:schemeClr val="tx2"/>
        </a:solidFill>
      </dgm:spPr>
      <dgm:t>
        <a:bodyPr/>
        <a:lstStyle/>
        <a:p>
          <a:r>
            <a:rPr lang="en-GB" sz="1600" dirty="0">
              <a:solidFill>
                <a:schemeClr val="bg2"/>
              </a:solidFill>
              <a:latin typeface="Bierstadt" panose="020B0004020202020204" pitchFamily="34" charset="0"/>
            </a:rPr>
            <a:t>If you think there are any errors in the information, we hold about you then you can ask us to correct it, but the law says we cannot remove any of the information we hold about you even if you ask us to. This is because we need this information to take care of you.</a:t>
          </a:r>
          <a:endParaRPr lang="en-US" sz="1600" dirty="0">
            <a:solidFill>
              <a:schemeClr val="bg2"/>
            </a:solidFill>
            <a:latin typeface="Bierstadt" panose="020B0004020202020204" pitchFamily="34" charset="0"/>
          </a:endParaRPr>
        </a:p>
      </dgm:t>
    </dgm:pt>
    <dgm:pt modelId="{0B6E5424-70BE-4068-B7F8-DFABFE11B43B}" type="parTrans" cxnId="{9782F7C1-F293-43D0-9889-C01BF463E0BE}">
      <dgm:prSet/>
      <dgm:spPr/>
      <dgm:t>
        <a:bodyPr/>
        <a:lstStyle/>
        <a:p>
          <a:endParaRPr lang="en-US"/>
        </a:p>
      </dgm:t>
    </dgm:pt>
    <dgm:pt modelId="{757E62DC-D880-44FE-B57D-EDE7F445E6EF}" type="sibTrans" cxnId="{9782F7C1-F293-43D0-9889-C01BF463E0BE}">
      <dgm:prSet/>
      <dgm:spPr/>
      <dgm:t>
        <a:bodyPr/>
        <a:lstStyle/>
        <a:p>
          <a:endParaRPr lang="en-US"/>
        </a:p>
      </dgm:t>
    </dgm:pt>
    <dgm:pt modelId="{A0BEDA49-596D-4C9C-861F-F38290F7B04E}">
      <dgm:prSet custT="1"/>
      <dgm:spPr>
        <a:solidFill>
          <a:schemeClr val="tx2"/>
        </a:solidFill>
      </dgm:spPr>
      <dgm:t>
        <a:bodyPr/>
        <a:lstStyle/>
        <a:p>
          <a:r>
            <a:rPr lang="en-GB" sz="1600" dirty="0">
              <a:solidFill>
                <a:schemeClr val="bg2"/>
              </a:solidFill>
              <a:latin typeface="Bierstadt" panose="020B0004020202020204" pitchFamily="34" charset="0"/>
            </a:rPr>
            <a:t>You have a right to ask us not to share your information. </a:t>
          </a:r>
          <a:endParaRPr lang="en-US" sz="1600" dirty="0">
            <a:solidFill>
              <a:schemeClr val="bg2"/>
            </a:solidFill>
            <a:latin typeface="Bierstadt" panose="020B0004020202020204" pitchFamily="34" charset="0"/>
          </a:endParaRPr>
        </a:p>
      </dgm:t>
    </dgm:pt>
    <dgm:pt modelId="{F3A7AFF6-39C2-4EA9-877E-E1071B5DEA69}" type="parTrans" cxnId="{C430C976-E15F-4824-9770-CDECB484777F}">
      <dgm:prSet/>
      <dgm:spPr/>
      <dgm:t>
        <a:bodyPr/>
        <a:lstStyle/>
        <a:p>
          <a:endParaRPr lang="en-US"/>
        </a:p>
      </dgm:t>
    </dgm:pt>
    <dgm:pt modelId="{29ACBEBC-FC7D-4B62-942C-06FA7AED4D58}" type="sibTrans" cxnId="{C430C976-E15F-4824-9770-CDECB484777F}">
      <dgm:prSet/>
      <dgm:spPr/>
      <dgm:t>
        <a:bodyPr/>
        <a:lstStyle/>
        <a:p>
          <a:endParaRPr lang="en-US"/>
        </a:p>
      </dgm:t>
    </dgm:pt>
    <dgm:pt modelId="{78DE1143-F167-448F-A39F-7F5C761C5BFD}">
      <dgm:prSet custT="1"/>
      <dgm:spPr>
        <a:solidFill>
          <a:schemeClr val="tx2"/>
        </a:solidFill>
      </dgm:spPr>
      <dgm:t>
        <a:bodyPr/>
        <a:lstStyle/>
        <a:p>
          <a:r>
            <a:rPr lang="en-GB" sz="1600" dirty="0">
              <a:solidFill>
                <a:schemeClr val="bg2"/>
              </a:solidFill>
              <a:latin typeface="Bierstadt" panose="020B0004020202020204" pitchFamily="34" charset="0"/>
            </a:rPr>
            <a:t>If you would like to talk to us about not sharing your information, even if this means you do not want us to share your information with your parent(s) or adult with parental responsibility, please let us know. We will be happy to help.</a:t>
          </a:r>
          <a:endParaRPr lang="en-US" sz="1600" dirty="0">
            <a:solidFill>
              <a:schemeClr val="bg2"/>
            </a:solidFill>
            <a:latin typeface="Bierstadt" panose="020B0004020202020204" pitchFamily="34" charset="0"/>
          </a:endParaRPr>
        </a:p>
      </dgm:t>
    </dgm:pt>
    <dgm:pt modelId="{7C8A45A5-F6F8-4AE6-B4E5-BFFE65B5FBD5}" type="parTrans" cxnId="{C0FACA4B-0A24-4BE2-AD09-065CF3B1FCA1}">
      <dgm:prSet/>
      <dgm:spPr/>
      <dgm:t>
        <a:bodyPr/>
        <a:lstStyle/>
        <a:p>
          <a:endParaRPr lang="en-US"/>
        </a:p>
      </dgm:t>
    </dgm:pt>
    <dgm:pt modelId="{DF63AD96-8B8D-426D-A646-CD7D8B294E02}" type="sibTrans" cxnId="{C0FACA4B-0A24-4BE2-AD09-065CF3B1FCA1}">
      <dgm:prSet/>
      <dgm:spPr/>
      <dgm:t>
        <a:bodyPr/>
        <a:lstStyle/>
        <a:p>
          <a:endParaRPr lang="en-US"/>
        </a:p>
      </dgm:t>
    </dgm:pt>
    <dgm:pt modelId="{DCEAF475-A148-4CD1-9BDE-F008D18AE507}" type="pres">
      <dgm:prSet presAssocID="{2B51023B-935F-4229-B54F-04248101B6DC}" presName="diagram" presStyleCnt="0">
        <dgm:presLayoutVars>
          <dgm:dir/>
          <dgm:resizeHandles val="exact"/>
        </dgm:presLayoutVars>
      </dgm:prSet>
      <dgm:spPr/>
    </dgm:pt>
    <dgm:pt modelId="{976E4B62-82F3-415E-9162-95739DB9835E}" type="pres">
      <dgm:prSet presAssocID="{6518BF8C-628A-481C-8025-849DDCCE69BC}" presName="node" presStyleLbl="node1" presStyleIdx="0" presStyleCnt="7" custScaleX="115209" custScaleY="128818" custLinFactNeighborX="-530" custLinFactNeighborY="2363">
        <dgm:presLayoutVars>
          <dgm:bulletEnabled val="1"/>
        </dgm:presLayoutVars>
      </dgm:prSet>
      <dgm:spPr/>
    </dgm:pt>
    <dgm:pt modelId="{AC1B0B0D-BBA9-41F3-8EDE-3551A3251C83}" type="pres">
      <dgm:prSet presAssocID="{ECE7D813-C1E7-4ADB-9505-F3DFC70E7125}" presName="sibTrans" presStyleCnt="0"/>
      <dgm:spPr/>
    </dgm:pt>
    <dgm:pt modelId="{C88C6EC8-315E-46CB-AA99-E6D2CE87F167}" type="pres">
      <dgm:prSet presAssocID="{98A32F93-3D0E-4711-A84D-5AA5465A3ABB}" presName="node" presStyleLbl="node1" presStyleIdx="1" presStyleCnt="7" custScaleY="127786">
        <dgm:presLayoutVars>
          <dgm:bulletEnabled val="1"/>
        </dgm:presLayoutVars>
      </dgm:prSet>
      <dgm:spPr/>
    </dgm:pt>
    <dgm:pt modelId="{012C38A4-60E2-47A0-AB1C-894189AD8E6C}" type="pres">
      <dgm:prSet presAssocID="{3C3931B8-35FA-43CA-B1F6-54C590CF8DD2}" presName="sibTrans" presStyleCnt="0"/>
      <dgm:spPr/>
    </dgm:pt>
    <dgm:pt modelId="{148C5DE1-FD14-4511-8CC1-B340F08D48F7}" type="pres">
      <dgm:prSet presAssocID="{19074220-E3C4-4974-97D0-160F963C1A89}" presName="node" presStyleLbl="node1" presStyleIdx="2" presStyleCnt="7" custScaleY="129540">
        <dgm:presLayoutVars>
          <dgm:bulletEnabled val="1"/>
        </dgm:presLayoutVars>
      </dgm:prSet>
      <dgm:spPr/>
    </dgm:pt>
    <dgm:pt modelId="{3361A127-A9FF-47B8-8609-306F69A69373}" type="pres">
      <dgm:prSet presAssocID="{0FA68925-741F-46CA-9FBA-12B44ACE9AEA}" presName="sibTrans" presStyleCnt="0"/>
      <dgm:spPr/>
    </dgm:pt>
    <dgm:pt modelId="{D1E99A06-8419-4214-9E5C-180F7C602629}" type="pres">
      <dgm:prSet presAssocID="{5C180E77-EDD3-487B-9384-5622BF358421}" presName="node" presStyleLbl="node1" presStyleIdx="3" presStyleCnt="7" custScaleY="127786">
        <dgm:presLayoutVars>
          <dgm:bulletEnabled val="1"/>
        </dgm:presLayoutVars>
      </dgm:prSet>
      <dgm:spPr/>
    </dgm:pt>
    <dgm:pt modelId="{B581F935-029A-4CDB-A38B-9AAB35D6CE8D}" type="pres">
      <dgm:prSet presAssocID="{AB38AA64-DD5E-4CC9-A0DA-29CF7999181F}" presName="sibTrans" presStyleCnt="0"/>
      <dgm:spPr/>
    </dgm:pt>
    <dgm:pt modelId="{8A75702A-7BCD-4AB6-ACDD-2D0791142DE7}" type="pres">
      <dgm:prSet presAssocID="{BD990A21-C83A-4EC4-A6F2-77CB220D884C}" presName="node" presStyleLbl="node1" presStyleIdx="4" presStyleCnt="7" custScaleX="147162" custScaleY="127440">
        <dgm:presLayoutVars>
          <dgm:bulletEnabled val="1"/>
        </dgm:presLayoutVars>
      </dgm:prSet>
      <dgm:spPr/>
    </dgm:pt>
    <dgm:pt modelId="{2A1BD15D-1581-41CC-8CFB-FF45365676C1}" type="pres">
      <dgm:prSet presAssocID="{757E62DC-D880-44FE-B57D-EDE7F445E6EF}" presName="sibTrans" presStyleCnt="0"/>
      <dgm:spPr/>
    </dgm:pt>
    <dgm:pt modelId="{CFA2BCA3-AFA3-43B6-AD70-EA2792E065B1}" type="pres">
      <dgm:prSet presAssocID="{A0BEDA49-596D-4C9C-861F-F38290F7B04E}" presName="node" presStyleLbl="node1" presStyleIdx="5" presStyleCnt="7" custScaleY="127440">
        <dgm:presLayoutVars>
          <dgm:bulletEnabled val="1"/>
        </dgm:presLayoutVars>
      </dgm:prSet>
      <dgm:spPr/>
    </dgm:pt>
    <dgm:pt modelId="{ACA85E6C-4C63-46ED-A9CA-4EB2C3434667}" type="pres">
      <dgm:prSet presAssocID="{29ACBEBC-FC7D-4B62-942C-06FA7AED4D58}" presName="sibTrans" presStyleCnt="0"/>
      <dgm:spPr/>
    </dgm:pt>
    <dgm:pt modelId="{006D0978-28A4-4E29-8F6C-02083D685B47}" type="pres">
      <dgm:prSet presAssocID="{78DE1143-F167-448F-A39F-7F5C761C5BFD}" presName="node" presStyleLbl="node1" presStyleIdx="6" presStyleCnt="7" custScaleX="137974" custScaleY="125142">
        <dgm:presLayoutVars>
          <dgm:bulletEnabled val="1"/>
        </dgm:presLayoutVars>
      </dgm:prSet>
      <dgm:spPr/>
    </dgm:pt>
  </dgm:ptLst>
  <dgm:cxnLst>
    <dgm:cxn modelId="{5DDA3813-2EDD-4080-8EC9-9632D2F18EAA}" type="presOf" srcId="{BD990A21-C83A-4EC4-A6F2-77CB220D884C}" destId="{8A75702A-7BCD-4AB6-ACDD-2D0791142DE7}" srcOrd="0" destOrd="0" presId="urn:microsoft.com/office/officeart/2005/8/layout/default"/>
    <dgm:cxn modelId="{5E3E3E2F-576F-42F9-95CA-89ADDFC6FAB5}" type="presOf" srcId="{A0BEDA49-596D-4C9C-861F-F38290F7B04E}" destId="{CFA2BCA3-AFA3-43B6-AD70-EA2792E065B1}" srcOrd="0" destOrd="0" presId="urn:microsoft.com/office/officeart/2005/8/layout/default"/>
    <dgm:cxn modelId="{465F5830-0511-41AD-A21F-A293CFCD24D0}" type="presOf" srcId="{98A32F93-3D0E-4711-A84D-5AA5465A3ABB}" destId="{C88C6EC8-315E-46CB-AA99-E6D2CE87F167}" srcOrd="0" destOrd="0" presId="urn:microsoft.com/office/officeart/2005/8/layout/default"/>
    <dgm:cxn modelId="{C9135368-C6B9-4888-A937-D19864E9EFEE}" type="presOf" srcId="{19074220-E3C4-4974-97D0-160F963C1A89}" destId="{148C5DE1-FD14-4511-8CC1-B340F08D48F7}" srcOrd="0" destOrd="0" presId="urn:microsoft.com/office/officeart/2005/8/layout/default"/>
    <dgm:cxn modelId="{C0FACA4B-0A24-4BE2-AD09-065CF3B1FCA1}" srcId="{2B51023B-935F-4229-B54F-04248101B6DC}" destId="{78DE1143-F167-448F-A39F-7F5C761C5BFD}" srcOrd="6" destOrd="0" parTransId="{7C8A45A5-F6F8-4AE6-B4E5-BFFE65B5FBD5}" sibTransId="{DF63AD96-8B8D-426D-A646-CD7D8B294E02}"/>
    <dgm:cxn modelId="{030EE355-1F5F-453A-8FC5-C86E525CB247}" type="presOf" srcId="{5C180E77-EDD3-487B-9384-5622BF358421}" destId="{D1E99A06-8419-4214-9E5C-180F7C602629}" srcOrd="0" destOrd="0" presId="urn:microsoft.com/office/officeart/2005/8/layout/default"/>
    <dgm:cxn modelId="{E84D6656-5CF3-461E-9695-489AC78A8307}" type="presOf" srcId="{2B51023B-935F-4229-B54F-04248101B6DC}" destId="{DCEAF475-A148-4CD1-9BDE-F008D18AE507}" srcOrd="0" destOrd="0" presId="urn:microsoft.com/office/officeart/2005/8/layout/default"/>
    <dgm:cxn modelId="{C430C976-E15F-4824-9770-CDECB484777F}" srcId="{2B51023B-935F-4229-B54F-04248101B6DC}" destId="{A0BEDA49-596D-4C9C-861F-F38290F7B04E}" srcOrd="5" destOrd="0" parTransId="{F3A7AFF6-39C2-4EA9-877E-E1071B5DEA69}" sibTransId="{29ACBEBC-FC7D-4B62-942C-06FA7AED4D58}"/>
    <dgm:cxn modelId="{600FE858-66F0-4F07-8A48-86EB5C3A4C13}" srcId="{2B51023B-935F-4229-B54F-04248101B6DC}" destId="{6518BF8C-628A-481C-8025-849DDCCE69BC}" srcOrd="0" destOrd="0" parTransId="{074CAF48-B1B3-44CE-B97B-EC295C31C031}" sibTransId="{ECE7D813-C1E7-4ADB-9505-F3DFC70E7125}"/>
    <dgm:cxn modelId="{EA30119E-86E3-47B5-858A-2022FD4A344B}" type="presOf" srcId="{78DE1143-F167-448F-A39F-7F5C761C5BFD}" destId="{006D0978-28A4-4E29-8F6C-02083D685B47}" srcOrd="0" destOrd="0" presId="urn:microsoft.com/office/officeart/2005/8/layout/default"/>
    <dgm:cxn modelId="{3F926FA6-EC46-4099-9C86-A2EB5B9831D2}" srcId="{2B51023B-935F-4229-B54F-04248101B6DC}" destId="{19074220-E3C4-4974-97D0-160F963C1A89}" srcOrd="2" destOrd="0" parTransId="{3754F6CF-319F-46BE-B481-52A77790B22F}" sibTransId="{0FA68925-741F-46CA-9FBA-12B44ACE9AEA}"/>
    <dgm:cxn modelId="{FC9E4BBA-4A56-4EC0-91FD-FBAF8919BE4C}" srcId="{2B51023B-935F-4229-B54F-04248101B6DC}" destId="{5C180E77-EDD3-487B-9384-5622BF358421}" srcOrd="3" destOrd="0" parTransId="{9D9C0819-55DC-4AEB-838A-F0F42E2E9EF2}" sibTransId="{AB38AA64-DD5E-4CC9-A0DA-29CF7999181F}"/>
    <dgm:cxn modelId="{044AF0BF-E65A-4328-B390-3673C2EB8807}" srcId="{2B51023B-935F-4229-B54F-04248101B6DC}" destId="{98A32F93-3D0E-4711-A84D-5AA5465A3ABB}" srcOrd="1" destOrd="0" parTransId="{0ECAEC16-AC32-4466-9623-72B556202F3B}" sibTransId="{3C3931B8-35FA-43CA-B1F6-54C590CF8DD2}"/>
    <dgm:cxn modelId="{9782F7C1-F293-43D0-9889-C01BF463E0BE}" srcId="{2B51023B-935F-4229-B54F-04248101B6DC}" destId="{BD990A21-C83A-4EC4-A6F2-77CB220D884C}" srcOrd="4" destOrd="0" parTransId="{0B6E5424-70BE-4068-B7F8-DFABFE11B43B}" sibTransId="{757E62DC-D880-44FE-B57D-EDE7F445E6EF}"/>
    <dgm:cxn modelId="{3093A2EA-785E-4185-8D85-E7E09A154621}" type="presOf" srcId="{6518BF8C-628A-481C-8025-849DDCCE69BC}" destId="{976E4B62-82F3-415E-9162-95739DB9835E}" srcOrd="0" destOrd="0" presId="urn:microsoft.com/office/officeart/2005/8/layout/default"/>
    <dgm:cxn modelId="{1440BA6D-6910-4B15-AC4D-FC3B04CC7E1E}" type="presParOf" srcId="{DCEAF475-A148-4CD1-9BDE-F008D18AE507}" destId="{976E4B62-82F3-415E-9162-95739DB9835E}" srcOrd="0" destOrd="0" presId="urn:microsoft.com/office/officeart/2005/8/layout/default"/>
    <dgm:cxn modelId="{8538A8E2-D902-458B-B28E-A1DC2CF1C2CC}" type="presParOf" srcId="{DCEAF475-A148-4CD1-9BDE-F008D18AE507}" destId="{AC1B0B0D-BBA9-41F3-8EDE-3551A3251C83}" srcOrd="1" destOrd="0" presId="urn:microsoft.com/office/officeart/2005/8/layout/default"/>
    <dgm:cxn modelId="{772B6768-B47F-4C81-86E7-C77342FBEA5B}" type="presParOf" srcId="{DCEAF475-A148-4CD1-9BDE-F008D18AE507}" destId="{C88C6EC8-315E-46CB-AA99-E6D2CE87F167}" srcOrd="2" destOrd="0" presId="urn:microsoft.com/office/officeart/2005/8/layout/default"/>
    <dgm:cxn modelId="{A67CCAB2-9FC5-4404-9742-83A660B39A51}" type="presParOf" srcId="{DCEAF475-A148-4CD1-9BDE-F008D18AE507}" destId="{012C38A4-60E2-47A0-AB1C-894189AD8E6C}" srcOrd="3" destOrd="0" presId="urn:microsoft.com/office/officeart/2005/8/layout/default"/>
    <dgm:cxn modelId="{AF4BE219-6D1A-4E8A-9F62-F56872AB6612}" type="presParOf" srcId="{DCEAF475-A148-4CD1-9BDE-F008D18AE507}" destId="{148C5DE1-FD14-4511-8CC1-B340F08D48F7}" srcOrd="4" destOrd="0" presId="urn:microsoft.com/office/officeart/2005/8/layout/default"/>
    <dgm:cxn modelId="{55588DFC-474E-4DEC-A181-94F87B92AD42}" type="presParOf" srcId="{DCEAF475-A148-4CD1-9BDE-F008D18AE507}" destId="{3361A127-A9FF-47B8-8609-306F69A69373}" srcOrd="5" destOrd="0" presId="urn:microsoft.com/office/officeart/2005/8/layout/default"/>
    <dgm:cxn modelId="{2A6D4B38-01DA-48C0-B8EF-D28C2ABD7DBE}" type="presParOf" srcId="{DCEAF475-A148-4CD1-9BDE-F008D18AE507}" destId="{D1E99A06-8419-4214-9E5C-180F7C602629}" srcOrd="6" destOrd="0" presId="urn:microsoft.com/office/officeart/2005/8/layout/default"/>
    <dgm:cxn modelId="{BE10E764-C568-4C3E-888B-A3ABD9EFC62D}" type="presParOf" srcId="{DCEAF475-A148-4CD1-9BDE-F008D18AE507}" destId="{B581F935-029A-4CDB-A38B-9AAB35D6CE8D}" srcOrd="7" destOrd="0" presId="urn:microsoft.com/office/officeart/2005/8/layout/default"/>
    <dgm:cxn modelId="{DFAADEDC-AD80-4AB9-9CAB-7BED345FCFB5}" type="presParOf" srcId="{DCEAF475-A148-4CD1-9BDE-F008D18AE507}" destId="{8A75702A-7BCD-4AB6-ACDD-2D0791142DE7}" srcOrd="8" destOrd="0" presId="urn:microsoft.com/office/officeart/2005/8/layout/default"/>
    <dgm:cxn modelId="{88F74174-D1A3-411C-88DE-52D67AFA9096}" type="presParOf" srcId="{DCEAF475-A148-4CD1-9BDE-F008D18AE507}" destId="{2A1BD15D-1581-41CC-8CFB-FF45365676C1}" srcOrd="9" destOrd="0" presId="urn:microsoft.com/office/officeart/2005/8/layout/default"/>
    <dgm:cxn modelId="{419D459E-BF83-485B-9C4D-C15E070D99E5}" type="presParOf" srcId="{DCEAF475-A148-4CD1-9BDE-F008D18AE507}" destId="{CFA2BCA3-AFA3-43B6-AD70-EA2792E065B1}" srcOrd="10" destOrd="0" presId="urn:microsoft.com/office/officeart/2005/8/layout/default"/>
    <dgm:cxn modelId="{FA86B413-96B7-4577-9E22-7C0EBDB7AC77}" type="presParOf" srcId="{DCEAF475-A148-4CD1-9BDE-F008D18AE507}" destId="{ACA85E6C-4C63-46ED-A9CA-4EB2C3434667}" srcOrd="11" destOrd="0" presId="urn:microsoft.com/office/officeart/2005/8/layout/default"/>
    <dgm:cxn modelId="{21C7AF7D-3920-40D5-B090-175B89FDE186}" type="presParOf" srcId="{DCEAF475-A148-4CD1-9BDE-F008D18AE507}" destId="{006D0978-28A4-4E29-8F6C-02083D685B47}"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511B4A-EB96-45F0-B50E-C51E2F3F9C71}">
      <dsp:nvSpPr>
        <dsp:cNvPr id="0" name=""/>
        <dsp:cNvSpPr/>
      </dsp:nvSpPr>
      <dsp:spPr>
        <a:xfrm>
          <a:off x="5536" y="165561"/>
          <a:ext cx="5141962" cy="308517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Bierstadt" panose="020B0004020202020204" pitchFamily="34" charset="0"/>
            </a:rPr>
            <a:t>We only usually use your information to help us care for you. That means we might need to share your information with other people who are concerned and involved with looking after your health.</a:t>
          </a:r>
          <a:endParaRPr lang="en-US" sz="2000" kern="1200" dirty="0">
            <a:latin typeface="Bierstadt" panose="020B0004020202020204" pitchFamily="34" charset="0"/>
          </a:endParaRPr>
        </a:p>
      </dsp:txBody>
      <dsp:txXfrm>
        <a:off x="5536" y="165561"/>
        <a:ext cx="5141962" cy="3085177"/>
      </dsp:txXfrm>
    </dsp:sp>
    <dsp:sp modelId="{6425C57E-485B-4649-A7DA-8F10CECD3ED5}">
      <dsp:nvSpPr>
        <dsp:cNvPr id="0" name=""/>
        <dsp:cNvSpPr/>
      </dsp:nvSpPr>
      <dsp:spPr>
        <a:xfrm>
          <a:off x="5221775" y="1586650"/>
          <a:ext cx="771294" cy="243000"/>
        </a:xfrm>
        <a:prstGeom prst="rightArrow">
          <a:avLst>
            <a:gd name="adj1" fmla="val 50000"/>
            <a:gd name="adj2" fmla="val 5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AC2637-528B-44B2-AB9D-0698B79A9FE4}">
      <dsp:nvSpPr>
        <dsp:cNvPr id="0" name=""/>
        <dsp:cNvSpPr/>
      </dsp:nvSpPr>
      <dsp:spPr>
        <a:xfrm>
          <a:off x="6067346" y="165561"/>
          <a:ext cx="5141962" cy="308517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Bierstadt" panose="020B0004020202020204" pitchFamily="34" charset="0"/>
            </a:rPr>
            <a:t>We might need to share your information with the police, courts, social services, solicitors and other people who have a right to your information, but we always make sure that they have a legal right to see it (or have a copy of it) before we provide it to them.</a:t>
          </a:r>
          <a:endParaRPr lang="en-US" sz="2000" kern="1200" dirty="0">
            <a:latin typeface="Bierstadt" panose="020B0004020202020204" pitchFamily="34" charset="0"/>
          </a:endParaRPr>
        </a:p>
      </dsp:txBody>
      <dsp:txXfrm>
        <a:off x="6067346" y="165561"/>
        <a:ext cx="5141962" cy="30851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E4B62-82F3-415E-9162-95739DB9835E}">
      <dsp:nvSpPr>
        <dsp:cNvPr id="0" name=""/>
        <dsp:cNvSpPr/>
      </dsp:nvSpPr>
      <dsp:spPr>
        <a:xfrm>
          <a:off x="0" y="153743"/>
          <a:ext cx="2780374" cy="1865283"/>
        </a:xfrm>
        <a:prstGeom prst="rect">
          <a:avLst/>
        </a:prstGeom>
        <a:solidFill>
          <a:schemeClr val="tx2"/>
        </a:soli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bg2"/>
              </a:solidFill>
              <a:latin typeface="Bierstadt" panose="020B0004020202020204" pitchFamily="34" charset="0"/>
            </a:rPr>
            <a:t>If you want to see what information we hold about you then you have a right to see it and you can ask for it</a:t>
          </a:r>
          <a:r>
            <a:rPr lang="en-GB" sz="1200" kern="1200" dirty="0">
              <a:solidFill>
                <a:schemeClr val="bg2"/>
              </a:solidFill>
              <a:latin typeface="Bierstadt" panose="020B0004020202020204" pitchFamily="34" charset="0"/>
            </a:rPr>
            <a:t>. </a:t>
          </a:r>
          <a:endParaRPr lang="en-US" sz="1200" kern="1200" dirty="0">
            <a:solidFill>
              <a:schemeClr val="bg2"/>
            </a:solidFill>
            <a:latin typeface="Bierstadt" panose="020B0004020202020204" pitchFamily="34" charset="0"/>
          </a:endParaRPr>
        </a:p>
      </dsp:txBody>
      <dsp:txXfrm>
        <a:off x="0" y="153743"/>
        <a:ext cx="2780374" cy="1865283"/>
      </dsp:txXfrm>
    </dsp:sp>
    <dsp:sp modelId="{C88C6EC8-315E-46CB-AA99-E6D2CE87F167}">
      <dsp:nvSpPr>
        <dsp:cNvPr id="0" name=""/>
        <dsp:cNvSpPr/>
      </dsp:nvSpPr>
      <dsp:spPr>
        <a:xfrm>
          <a:off x="3021809" y="126998"/>
          <a:ext cx="2413331" cy="1850339"/>
        </a:xfrm>
        <a:prstGeom prst="rect">
          <a:avLst/>
        </a:prstGeom>
        <a:solidFill>
          <a:schemeClr val="tx2"/>
        </a:soli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bg2"/>
              </a:solidFill>
              <a:latin typeface="Bierstadt" panose="020B0004020202020204" pitchFamily="34" charset="0"/>
            </a:rPr>
            <a:t>To ask for your information you will usually need to put your request in writing and tell us what information you want us to give you. </a:t>
          </a:r>
          <a:endParaRPr lang="en-US" sz="1600" kern="1200" dirty="0">
            <a:solidFill>
              <a:schemeClr val="bg2"/>
            </a:solidFill>
            <a:latin typeface="Bierstadt" panose="020B0004020202020204" pitchFamily="34" charset="0"/>
          </a:endParaRPr>
        </a:p>
      </dsp:txBody>
      <dsp:txXfrm>
        <a:off x="3021809" y="126998"/>
        <a:ext cx="2413331" cy="1850339"/>
      </dsp:txXfrm>
    </dsp:sp>
    <dsp:sp modelId="{148C5DE1-FD14-4511-8CC1-B340F08D48F7}">
      <dsp:nvSpPr>
        <dsp:cNvPr id="0" name=""/>
        <dsp:cNvSpPr/>
      </dsp:nvSpPr>
      <dsp:spPr>
        <a:xfrm>
          <a:off x="5676473" y="114299"/>
          <a:ext cx="2413331" cy="1875737"/>
        </a:xfrm>
        <a:prstGeom prst="rect">
          <a:avLst/>
        </a:prstGeom>
        <a:solidFill>
          <a:schemeClr val="tx2"/>
        </a:soli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bg2"/>
              </a:solidFill>
              <a:latin typeface="Bierstadt" panose="020B0004020202020204" pitchFamily="34" charset="0"/>
            </a:rPr>
            <a:t>We usually need to answer you within one month. Your parent(s) or adult with parental responsibility can help you with this if you need help.</a:t>
          </a:r>
          <a:endParaRPr lang="en-US" sz="1600" kern="1200" dirty="0">
            <a:solidFill>
              <a:schemeClr val="bg2"/>
            </a:solidFill>
            <a:latin typeface="Bierstadt" panose="020B0004020202020204" pitchFamily="34" charset="0"/>
          </a:endParaRPr>
        </a:p>
      </dsp:txBody>
      <dsp:txXfrm>
        <a:off x="5676473" y="114299"/>
        <a:ext cx="2413331" cy="1875737"/>
      </dsp:txXfrm>
    </dsp:sp>
    <dsp:sp modelId="{D1E99A06-8419-4214-9E5C-180F7C602629}">
      <dsp:nvSpPr>
        <dsp:cNvPr id="0" name=""/>
        <dsp:cNvSpPr/>
      </dsp:nvSpPr>
      <dsp:spPr>
        <a:xfrm>
          <a:off x="8331138" y="126998"/>
          <a:ext cx="2413331" cy="1850339"/>
        </a:xfrm>
        <a:prstGeom prst="rect">
          <a:avLst/>
        </a:prstGeom>
        <a:solidFill>
          <a:schemeClr val="tx2"/>
        </a:soli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bg2"/>
              </a:solidFill>
              <a:latin typeface="Bierstadt" panose="020B0004020202020204" pitchFamily="34" charset="0"/>
            </a:rPr>
            <a:t>We will give this to you free of charge.</a:t>
          </a:r>
          <a:endParaRPr lang="en-US" sz="1600" kern="1200" dirty="0">
            <a:solidFill>
              <a:schemeClr val="bg2"/>
            </a:solidFill>
            <a:latin typeface="Bierstadt" panose="020B0004020202020204" pitchFamily="34" charset="0"/>
          </a:endParaRPr>
        </a:p>
      </dsp:txBody>
      <dsp:txXfrm>
        <a:off x="8331138" y="126998"/>
        <a:ext cx="2413331" cy="1850339"/>
      </dsp:txXfrm>
    </dsp:sp>
    <dsp:sp modelId="{8A75702A-7BCD-4AB6-ACDD-2D0791142DE7}">
      <dsp:nvSpPr>
        <dsp:cNvPr id="0" name=""/>
        <dsp:cNvSpPr/>
      </dsp:nvSpPr>
      <dsp:spPr>
        <a:xfrm>
          <a:off x="483648" y="2231370"/>
          <a:ext cx="3551506" cy="1845329"/>
        </a:xfrm>
        <a:prstGeom prst="rect">
          <a:avLst/>
        </a:prstGeom>
        <a:solidFill>
          <a:schemeClr val="tx2"/>
        </a:soli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bg2"/>
              </a:solidFill>
              <a:latin typeface="Bierstadt" panose="020B0004020202020204" pitchFamily="34" charset="0"/>
            </a:rPr>
            <a:t>If you think there are any errors in the information, we hold about you then you can ask us to correct it, but the law says we cannot remove any of the information we hold about you even if you ask us to. This is because we need this information to take care of you.</a:t>
          </a:r>
          <a:endParaRPr lang="en-US" sz="1600" kern="1200" dirty="0">
            <a:solidFill>
              <a:schemeClr val="bg2"/>
            </a:solidFill>
            <a:latin typeface="Bierstadt" panose="020B0004020202020204" pitchFamily="34" charset="0"/>
          </a:endParaRPr>
        </a:p>
      </dsp:txBody>
      <dsp:txXfrm>
        <a:off x="483648" y="2231370"/>
        <a:ext cx="3551506" cy="1845329"/>
      </dsp:txXfrm>
    </dsp:sp>
    <dsp:sp modelId="{CFA2BCA3-AFA3-43B6-AD70-EA2792E065B1}">
      <dsp:nvSpPr>
        <dsp:cNvPr id="0" name=""/>
        <dsp:cNvSpPr/>
      </dsp:nvSpPr>
      <dsp:spPr>
        <a:xfrm>
          <a:off x="4276488" y="2231370"/>
          <a:ext cx="2413331" cy="1845329"/>
        </a:xfrm>
        <a:prstGeom prst="rect">
          <a:avLst/>
        </a:prstGeom>
        <a:solidFill>
          <a:schemeClr val="tx2"/>
        </a:soli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bg2"/>
              </a:solidFill>
              <a:latin typeface="Bierstadt" panose="020B0004020202020204" pitchFamily="34" charset="0"/>
            </a:rPr>
            <a:t>You have a right to ask us not to share your information. </a:t>
          </a:r>
          <a:endParaRPr lang="en-US" sz="1600" kern="1200" dirty="0">
            <a:solidFill>
              <a:schemeClr val="bg2"/>
            </a:solidFill>
            <a:latin typeface="Bierstadt" panose="020B0004020202020204" pitchFamily="34" charset="0"/>
          </a:endParaRPr>
        </a:p>
      </dsp:txBody>
      <dsp:txXfrm>
        <a:off x="4276488" y="2231370"/>
        <a:ext cx="2413331" cy="1845329"/>
      </dsp:txXfrm>
    </dsp:sp>
    <dsp:sp modelId="{006D0978-28A4-4E29-8F6C-02083D685B47}">
      <dsp:nvSpPr>
        <dsp:cNvPr id="0" name=""/>
        <dsp:cNvSpPr/>
      </dsp:nvSpPr>
      <dsp:spPr>
        <a:xfrm>
          <a:off x="6931152" y="2248008"/>
          <a:ext cx="3329769" cy="1812054"/>
        </a:xfrm>
        <a:prstGeom prst="rect">
          <a:avLst/>
        </a:prstGeom>
        <a:solidFill>
          <a:schemeClr val="tx2"/>
        </a:soli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bg2"/>
              </a:solidFill>
              <a:latin typeface="Bierstadt" panose="020B0004020202020204" pitchFamily="34" charset="0"/>
            </a:rPr>
            <a:t>If you would like to talk to us about not sharing your information, even if this means you do not want us to share your information with your parent(s) or adult with parental responsibility, please let us know. We will be happy to help.</a:t>
          </a:r>
          <a:endParaRPr lang="en-US" sz="1600" kern="1200" dirty="0">
            <a:solidFill>
              <a:schemeClr val="bg2"/>
            </a:solidFill>
            <a:latin typeface="Bierstadt" panose="020B0004020202020204" pitchFamily="34" charset="0"/>
          </a:endParaRPr>
        </a:p>
      </dsp:txBody>
      <dsp:txXfrm>
        <a:off x="6931152" y="2248008"/>
        <a:ext cx="3329769" cy="1812054"/>
      </dsp:txXfrm>
    </dsp:sp>
  </dsp:spTree>
</dsp:drawing>
</file>

<file path=ppt/diagrams/layout1.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D9EFF3C6-3A00-4C3A-BF5D-ACE28EFA16F1}" type="datetimeFigureOut">
              <a:rPr lang="en-GB" smtClean="0"/>
              <a:t>23/05/2024</a:t>
            </a:fld>
            <a:endParaRPr lang="en-GB"/>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GB"/>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4C01D8AB-7075-4CF0-8F23-E9E8E0FEF808}" type="slidenum">
              <a:rPr lang="en-GB" smtClean="0"/>
              <a:t>‹#›</a:t>
            </a:fld>
            <a:endParaRPr lang="en-GB"/>
          </a:p>
        </p:txBody>
      </p:sp>
    </p:spTree>
    <p:extLst>
      <p:ext uri="{BB962C8B-B14F-4D97-AF65-F5344CB8AC3E}">
        <p14:creationId xmlns:p14="http://schemas.microsoft.com/office/powerpoint/2010/main" val="621805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EFF3C6-3A00-4C3A-BF5D-ACE28EFA16F1}" type="datetimeFigureOut">
              <a:rPr lang="en-GB" smtClean="0"/>
              <a:t>23/05/2024</a:t>
            </a:fld>
            <a:endParaRPr lang="en-GB"/>
          </a:p>
        </p:txBody>
      </p:sp>
      <p:sp>
        <p:nvSpPr>
          <p:cNvPr id="6" name="Footer Placeholder 5"/>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2415318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9EFF3C6-3A00-4C3A-BF5D-ACE28EFA16F1}" type="datetimeFigureOut">
              <a:rPr lang="en-GB" smtClean="0"/>
              <a:t>23/05/2024</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1225760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9EFF3C6-3A00-4C3A-BF5D-ACE28EFA16F1}" type="datetimeFigureOut">
              <a:rPr lang="en-GB" smtClean="0"/>
              <a:t>23/05/2024</a:t>
            </a:fld>
            <a:endParaRPr lang="en-GB"/>
          </a:p>
        </p:txBody>
      </p:sp>
      <p:sp>
        <p:nvSpPr>
          <p:cNvPr id="5" name="Footer Placeholder 4"/>
          <p:cNvSpPr>
            <a:spLocks noGrp="1"/>
          </p:cNvSpPr>
          <p:nvPr>
            <p:ph type="ftr" sz="quarter" idx="11"/>
          </p:nvPr>
        </p:nvSpPr>
        <p:spPr/>
        <p:txBody>
          <a:bodyPr/>
          <a:lstStyle/>
          <a:p>
            <a:endParaRPr lang="en-GB"/>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18831816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FF3C6-3A00-4C3A-BF5D-ACE28EFA16F1}" type="datetimeFigureOut">
              <a:rPr lang="en-GB" smtClean="0"/>
              <a:t>23/05/2024</a:t>
            </a:fld>
            <a:endParaRPr lang="en-GB"/>
          </a:p>
        </p:txBody>
      </p:sp>
      <p:sp>
        <p:nvSpPr>
          <p:cNvPr id="5" name="Footer Placeholder 4"/>
          <p:cNvSpPr>
            <a:spLocks noGrp="1"/>
          </p:cNvSpPr>
          <p:nvPr>
            <p:ph type="ftr" sz="quarter" idx="11"/>
          </p:nvPr>
        </p:nvSpPr>
        <p:spPr/>
        <p:txBody>
          <a:bodyPr/>
          <a:lstStyle/>
          <a:p>
            <a:endParaRPr lang="en-GB"/>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3069053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9EFF3C6-3A00-4C3A-BF5D-ACE28EFA16F1}" type="datetimeFigureOut">
              <a:rPr lang="en-GB" smtClean="0"/>
              <a:t>23/05/2024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2474907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9EFF3C6-3A00-4C3A-BF5D-ACE28EFA16F1}" type="datetimeFigureOut">
              <a:rPr lang="en-GB" smtClean="0"/>
              <a:t>23/05/2024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3082600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F3C6-3A00-4C3A-BF5D-ACE28EFA16F1}" type="datetimeFigureOut">
              <a:rPr lang="en-GB" smtClean="0"/>
              <a:t>23/05/2024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3683344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F3C6-3A00-4C3A-BF5D-ACE28EFA16F1}" type="datetimeFigureOut">
              <a:rPr lang="en-GB" smtClean="0"/>
              <a:t>23/05/2024</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4025593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F3C6-3A00-4C3A-BF5D-ACE28EFA16F1}" type="datetimeFigureOut">
              <a:rPr lang="en-GB" smtClean="0"/>
              <a:t>23/05/2024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3614136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FF3C6-3A00-4C3A-BF5D-ACE28EFA16F1}" type="datetimeFigureOut">
              <a:rPr lang="en-GB" smtClean="0"/>
              <a:t>23/05/2024</a:t>
            </a:fld>
            <a:endParaRPr lang="en-GB"/>
          </a:p>
        </p:txBody>
      </p:sp>
      <p:sp>
        <p:nvSpPr>
          <p:cNvPr id="5" name="Footer Placeholder 4"/>
          <p:cNvSpPr>
            <a:spLocks noGrp="1"/>
          </p:cNvSpPr>
          <p:nvPr>
            <p:ph type="ftr" sz="quarter" idx="11"/>
          </p:nvPr>
        </p:nvSpPr>
        <p:spPr/>
        <p:txBody>
          <a:bodyPr/>
          <a:lstStyle/>
          <a:p>
            <a:endParaRPr lang="en-GB"/>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2272787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EFF3C6-3A00-4C3A-BF5D-ACE28EFA16F1}" type="datetimeFigureOut">
              <a:rPr lang="en-GB" smtClean="0"/>
              <a:t>23/05/2024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3717613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EFF3C6-3A00-4C3A-BF5D-ACE28EFA16F1}" type="datetimeFigureOut">
              <a:rPr lang="en-GB" smtClean="0"/>
              <a:t>23/05/2024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2428400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EFF3C6-3A00-4C3A-BF5D-ACE28EFA16F1}" type="datetimeFigureOut">
              <a:rPr lang="en-GB" smtClean="0"/>
              <a:t>23/05/2024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3527190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FF3C6-3A00-4C3A-BF5D-ACE28EFA16F1}" type="datetimeFigureOut">
              <a:rPr lang="en-GB" smtClean="0"/>
              <a:t>23/05/2024</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3848282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EFF3C6-3A00-4C3A-BF5D-ACE28EFA16F1}" type="datetimeFigureOut">
              <a:rPr lang="en-GB" smtClean="0"/>
              <a:t>23/05/2024</a:t>
            </a:fld>
            <a:endParaRPr lang="en-GB"/>
          </a:p>
        </p:txBody>
      </p:sp>
      <p:sp>
        <p:nvSpPr>
          <p:cNvPr id="6" name="Footer Placeholder 5"/>
          <p:cNvSpPr>
            <a:spLocks noGrp="1"/>
          </p:cNvSpPr>
          <p:nvPr>
            <p:ph type="ftr" sz="quarter" idx="11"/>
          </p:nvPr>
        </p:nvSpPr>
        <p:spPr/>
        <p:txBody>
          <a:bodyPr/>
          <a:lstStyle/>
          <a:p>
            <a:endParaRPr lang="en-GB"/>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2261589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EFF3C6-3A00-4C3A-BF5D-ACE28EFA16F1}" type="datetimeFigureOut">
              <a:rPr lang="en-GB" smtClean="0"/>
              <a:t>23/05/2024</a:t>
            </a:fld>
            <a:endParaRPr lang="en-GB"/>
          </a:p>
        </p:txBody>
      </p:sp>
      <p:sp>
        <p:nvSpPr>
          <p:cNvPr id="6" name="Footer Placeholder 5"/>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C01D8AB-7075-4CF0-8F23-E9E8E0FEF808}" type="slidenum">
              <a:rPr lang="en-GB" smtClean="0"/>
              <a:t>‹#›</a:t>
            </a:fld>
            <a:endParaRPr lang="en-GB"/>
          </a:p>
        </p:txBody>
      </p:sp>
    </p:spTree>
    <p:extLst>
      <p:ext uri="{BB962C8B-B14F-4D97-AF65-F5344CB8AC3E}">
        <p14:creationId xmlns:p14="http://schemas.microsoft.com/office/powerpoint/2010/main" val="325461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D9EFF3C6-3A00-4C3A-BF5D-ACE28EFA16F1}" type="datetimeFigureOut">
              <a:rPr lang="en-GB" smtClean="0"/>
              <a:t>23/05/2024</a:t>
            </a:fld>
            <a:endParaRPr lang="en-GB"/>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GB"/>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4C01D8AB-7075-4CF0-8F23-E9E8E0FEF808}" type="slidenum">
              <a:rPr lang="en-GB" smtClean="0"/>
              <a:t>‹#›</a:t>
            </a:fld>
            <a:endParaRPr lang="en-GB"/>
          </a:p>
        </p:txBody>
      </p:sp>
    </p:spTree>
    <p:extLst>
      <p:ext uri="{BB962C8B-B14F-4D97-AF65-F5344CB8AC3E}">
        <p14:creationId xmlns:p14="http://schemas.microsoft.com/office/powerpoint/2010/main" val="110532449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athfields.co.uk/new-patients/" TargetMode="External"/><Relationship Id="rId7" Type="http://schemas.openxmlformats.org/officeDocument/2006/relationships/image" Target="../media/image18.svg"/><Relationship Id="rId2" Type="http://schemas.openxmlformats.org/officeDocument/2006/relationships/hyperlink" Target="https://www.nhs.uk/your-nhs-data-matters/manage-your-choice/" TargetMode="Externa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sv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24B17B9-2D14-0D7A-F259-9B203287BEA3}"/>
              </a:ext>
            </a:extLst>
          </p:cNvPr>
          <p:cNvSpPr>
            <a:spLocks noGrp="1"/>
          </p:cNvSpPr>
          <p:nvPr>
            <p:ph type="subTitle" idx="1"/>
          </p:nvPr>
        </p:nvSpPr>
        <p:spPr>
          <a:xfrm>
            <a:off x="609600" y="4441844"/>
            <a:ext cx="10972800" cy="2570018"/>
          </a:xfrm>
        </p:spPr>
        <p:txBody>
          <a:bodyPr>
            <a:normAutofit/>
          </a:bodyPr>
          <a:lstStyle/>
          <a:p>
            <a:r>
              <a:rPr lang="en-GB" sz="1200" dirty="0">
                <a:solidFill>
                  <a:schemeClr val="bg1"/>
                </a:solidFill>
                <a:effectLst/>
                <a:latin typeface="Bierstadt" panose="020B0004020202020204" pitchFamily="34" charset="0"/>
                <a:ea typeface="Times New Roman" panose="02020603050405020304" pitchFamily="18" charset="0"/>
                <a:cs typeface="Arial" panose="020B0604020202020204" pitchFamily="34" charset="0"/>
              </a:rPr>
              <a:t>Pathfields Medical Group has a legal duty to explain how we use any personal information we collect about you, as a registered patient, at the organisation. Staff at this organisation maintain records about your health and the treatment you receive in electronic and paper format.    </a:t>
            </a:r>
          </a:p>
          <a:p>
            <a:endParaRPr lang="en-GB" sz="1200" dirty="0">
              <a:solidFill>
                <a:schemeClr val="bg1"/>
              </a:solidFill>
              <a:latin typeface="Bierstadt" panose="020B0004020202020204" pitchFamily="34" charset="0"/>
              <a:ea typeface="Times New Roman" panose="02020603050405020304" pitchFamily="18" charset="0"/>
              <a:cs typeface="Arial" panose="020B0604020202020204" pitchFamily="34" charset="0"/>
            </a:endParaRPr>
          </a:p>
          <a:p>
            <a:r>
              <a:rPr lang="en-GB" sz="1200" b="1" dirty="0">
                <a:solidFill>
                  <a:schemeClr val="bg1"/>
                </a:solidFill>
                <a:effectLst/>
                <a:latin typeface="Bierstadt" panose="020B0004020202020204" pitchFamily="34" charset="0"/>
                <a:ea typeface="Times New Roman" panose="02020603050405020304" pitchFamily="18" charset="0"/>
              </a:rPr>
              <a:t>UPDATES TO THIS PRIVACY NOTICE:</a:t>
            </a:r>
            <a:endParaRPr lang="en-GB" sz="1200" dirty="0">
              <a:solidFill>
                <a:schemeClr val="bg1"/>
              </a:solidFill>
              <a:effectLst/>
              <a:latin typeface="Bierstadt" panose="020B0004020202020204" pitchFamily="34" charset="0"/>
              <a:ea typeface="Times New Roman" panose="02020603050405020304" pitchFamily="18" charset="0"/>
            </a:endParaRPr>
          </a:p>
          <a:p>
            <a:r>
              <a:rPr lang="en-GB" sz="1200" dirty="0">
                <a:solidFill>
                  <a:schemeClr val="bg1"/>
                </a:solidFill>
                <a:effectLst/>
                <a:latin typeface="Bierstadt" panose="020B0004020202020204" pitchFamily="34" charset="0"/>
                <a:ea typeface="Times New Roman" panose="02020603050405020304" pitchFamily="18" charset="0"/>
              </a:rPr>
              <a:t> The law says we must keep all information we provide in this PRIVACY NOTICE up to date. </a:t>
            </a:r>
          </a:p>
          <a:p>
            <a:pPr lvl="0"/>
            <a:r>
              <a:rPr lang="en-GB" sz="1200" dirty="0">
                <a:solidFill>
                  <a:schemeClr val="bg1"/>
                </a:solidFill>
                <a:effectLst/>
                <a:latin typeface="Bierstadt" panose="020B0004020202020204" pitchFamily="34" charset="0"/>
                <a:ea typeface="Times New Roman" panose="02020603050405020304" pitchFamily="18" charset="0"/>
              </a:rPr>
              <a:t>This privacy notice was last updated on 20/10/2023 and will be reviewed on 20/10/2024</a:t>
            </a:r>
          </a:p>
          <a:p>
            <a:endParaRPr lang="en-GB" sz="1800" dirty="0">
              <a:solidFill>
                <a:schemeClr val="bg1"/>
              </a:solidFill>
              <a:effectLst/>
              <a:latin typeface="Bierstadt" panose="020B0004020202020204" pitchFamily="34" charset="0"/>
              <a:ea typeface="Times New Roman" panose="02020603050405020304" pitchFamily="18" charset="0"/>
            </a:endParaRPr>
          </a:p>
          <a:p>
            <a:endParaRPr lang="en-GB" dirty="0"/>
          </a:p>
        </p:txBody>
      </p:sp>
      <p:sp>
        <p:nvSpPr>
          <p:cNvPr id="4" name="Text Box 1">
            <a:extLst>
              <a:ext uri="{FF2B5EF4-FFF2-40B4-BE49-F238E27FC236}">
                <a16:creationId xmlns:a16="http://schemas.microsoft.com/office/drawing/2014/main" id="{2FC17530-D793-DA6A-CBFB-34C4FAE32F7D}"/>
              </a:ext>
            </a:extLst>
          </p:cNvPr>
          <p:cNvSpPr txBox="1">
            <a:spLocks noGrp="1"/>
          </p:cNvSpPr>
          <p:nvPr>
            <p:ph type="ctrTitle"/>
          </p:nvPr>
        </p:nvSpPr>
        <p:spPr>
          <a:xfrm>
            <a:off x="609600" y="2824324"/>
            <a:ext cx="7660880" cy="923330"/>
          </a:xfrm>
          <a:prstGeom prst="rect">
            <a:avLst/>
          </a:prstGeom>
          <a:noFill/>
          <a:ln>
            <a:noFill/>
          </a:ln>
        </p:spPr>
        <p:txBody>
          <a:bodyPr rot="0" spcFirstLastPara="0" vert="horz" wrap="none" lIns="91440" tIns="45720" rIns="91440" bIns="45720" numCol="1" spcCol="0" rtlCol="0" fromWordArt="0" anchor="t" anchorCtr="0" forceAA="0" compatLnSpc="1">
            <a:prstTxWarp prst="textNoShape">
              <a:avLst/>
            </a:prstTxWarp>
            <a:spAutoFit/>
          </a:bodyPr>
          <a:lstStyle/>
          <a:p>
            <a:pPr algn="ctr">
              <a:tabLst>
                <a:tab pos="2865755" algn="ctr"/>
                <a:tab pos="5731510" algn="r"/>
              </a:tabLst>
            </a:pPr>
            <a:r>
              <a:rPr lang="en-GB" dirty="0">
                <a:ln>
                  <a:noFill/>
                </a:ln>
                <a:solidFill>
                  <a:schemeClr val="bg1"/>
                </a:solidFill>
                <a:effectLst>
                  <a:outerShdw blurRad="38100" dist="25400" dir="5400000" algn="ctr">
                    <a:srgbClr val="6E747A">
                      <a:alpha val="43000"/>
                    </a:srgbClr>
                  </a:outerShdw>
                </a:effectLst>
                <a:latin typeface="Bierstadt" panose="020B0004020202020204" pitchFamily="34" charset="0"/>
                <a:ea typeface="Times New Roman" panose="02020603050405020304" pitchFamily="18" charset="0"/>
                <a:cs typeface="Calibri" panose="020F0502020204030204" pitchFamily="34" charset="0"/>
              </a:rPr>
              <a:t>Children’s Privacy Notice</a:t>
            </a:r>
            <a:endParaRPr lang="en-GB" sz="20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5740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9318A-9DA6-65DC-9415-01376E8E1E62}"/>
              </a:ext>
            </a:extLst>
          </p:cNvPr>
          <p:cNvSpPr>
            <a:spLocks noGrp="1"/>
          </p:cNvSpPr>
          <p:nvPr>
            <p:ph type="title"/>
          </p:nvPr>
        </p:nvSpPr>
        <p:spPr>
          <a:xfrm>
            <a:off x="761254" y="1242299"/>
            <a:ext cx="8761413" cy="706964"/>
          </a:xfrm>
        </p:spPr>
        <p:txBody>
          <a:bodyPr>
            <a:noAutofit/>
          </a:bodyPr>
          <a:lstStyle/>
          <a:p>
            <a:pPr>
              <a:lnSpc>
                <a:spcPct val="90000"/>
              </a:lnSpc>
            </a:pPr>
            <a:r>
              <a:rPr lang="en-GB" sz="2800" b="1" dirty="0">
                <a:effectLst/>
                <a:latin typeface="Bierstadt" panose="020B0004020202020204" pitchFamily="34" charset="0"/>
                <a:ea typeface="Times New Roman" panose="02020603050405020304" pitchFamily="18" charset="0"/>
              </a:rPr>
              <a:t>WHAT IF I WANT TO OPT OUT OF SHARING MY DATA?</a:t>
            </a:r>
            <a:br>
              <a:rPr lang="en-GB" sz="2800" dirty="0">
                <a:effectLst/>
                <a:latin typeface="Bierstadt" panose="020B0004020202020204" pitchFamily="34" charset="0"/>
                <a:ea typeface="Times New Roman" panose="02020603050405020304" pitchFamily="18" charset="0"/>
              </a:rPr>
            </a:br>
            <a:r>
              <a:rPr lang="en-GB" sz="2800" b="1" dirty="0">
                <a:effectLst/>
                <a:latin typeface="Bierstadt" panose="020B0004020202020204" pitchFamily="34" charset="0"/>
                <a:ea typeface="Times New Roman" panose="02020603050405020304" pitchFamily="18" charset="0"/>
              </a:rPr>
              <a:t> </a:t>
            </a:r>
            <a:br>
              <a:rPr lang="en-GB" sz="2800" dirty="0">
                <a:effectLst/>
                <a:latin typeface="Bierstadt" panose="020B0004020202020204" pitchFamily="34" charset="0"/>
                <a:ea typeface="Times New Roman" panose="02020603050405020304" pitchFamily="18" charset="0"/>
              </a:rPr>
            </a:br>
            <a:endParaRPr lang="en-GB" sz="2800" dirty="0">
              <a:latin typeface="Bierstadt" panose="020B0004020202020204" pitchFamily="34" charset="0"/>
            </a:endParaRPr>
          </a:p>
        </p:txBody>
      </p:sp>
      <p:sp>
        <p:nvSpPr>
          <p:cNvPr id="3" name="Content Placeholder 2">
            <a:extLst>
              <a:ext uri="{FF2B5EF4-FFF2-40B4-BE49-F238E27FC236}">
                <a16:creationId xmlns:a16="http://schemas.microsoft.com/office/drawing/2014/main" id="{6DBC3C37-6911-ED45-8D70-04BFD05D3B89}"/>
              </a:ext>
            </a:extLst>
          </p:cNvPr>
          <p:cNvSpPr>
            <a:spLocks noGrp="1"/>
          </p:cNvSpPr>
          <p:nvPr>
            <p:ph idx="1"/>
          </p:nvPr>
        </p:nvSpPr>
        <p:spPr>
          <a:xfrm>
            <a:off x="514511" y="2359175"/>
            <a:ext cx="8054360" cy="4389968"/>
          </a:xfrm>
        </p:spPr>
        <p:txBody>
          <a:bodyPr anchor="ctr">
            <a:normAutofit/>
          </a:bodyPr>
          <a:lstStyle/>
          <a:p>
            <a:pPr marL="0" indent="0">
              <a:lnSpc>
                <a:spcPct val="90000"/>
              </a:lnSpc>
              <a:buNone/>
            </a:pPr>
            <a:r>
              <a:rPr lang="en-GB" sz="1400" b="1" dirty="0">
                <a:solidFill>
                  <a:schemeClr val="tx2"/>
                </a:solidFill>
                <a:effectLst/>
                <a:latin typeface="Bierstadt" panose="020B0004020202020204" pitchFamily="34" charset="0"/>
                <a:ea typeface="Times New Roman" panose="02020603050405020304" pitchFamily="18" charset="0"/>
              </a:rPr>
              <a:t>National opt-out facility</a:t>
            </a:r>
            <a:endParaRPr lang="en-GB" sz="1400" dirty="0">
              <a:solidFill>
                <a:schemeClr val="tx2"/>
              </a:solidFill>
              <a:effectLst/>
              <a:latin typeface="Bierstadt" panose="020B0004020202020204" pitchFamily="34" charset="0"/>
              <a:ea typeface="Times New Roman" panose="02020603050405020304" pitchFamily="18" charset="0"/>
            </a:endParaRPr>
          </a:p>
          <a:p>
            <a:pPr>
              <a:lnSpc>
                <a:spcPct val="90000"/>
              </a:lnSpc>
            </a:pPr>
            <a:r>
              <a:rPr lang="en-GB" sz="1400" dirty="0">
                <a:solidFill>
                  <a:schemeClr val="tx2"/>
                </a:solidFill>
                <a:effectLst/>
                <a:latin typeface="Bierstadt" panose="020B0004020202020204" pitchFamily="34" charset="0"/>
                <a:ea typeface="Times New Roman" panose="02020603050405020304" pitchFamily="18" charset="0"/>
              </a:rPr>
              <a:t>You can choose to opt out of sharing your confidential patient information for research and planning. There may still be times when your confidential patient information is used; for example, during an epidemic where there might be a risk to you or to other people’s health. You can also still consent to take part in a specific research project. </a:t>
            </a:r>
          </a:p>
          <a:p>
            <a:pPr>
              <a:lnSpc>
                <a:spcPct val="90000"/>
              </a:lnSpc>
            </a:pPr>
            <a:r>
              <a:rPr lang="en-GB" sz="1400" dirty="0">
                <a:solidFill>
                  <a:schemeClr val="tx2"/>
                </a:solidFill>
                <a:effectLst/>
                <a:latin typeface="Bierstadt" panose="020B0004020202020204" pitchFamily="34" charset="0"/>
                <a:ea typeface="Times New Roman" panose="02020603050405020304" pitchFamily="18" charset="0"/>
              </a:rPr>
              <a:t>Your confidential patient information will still be used for your individual care. Choosing to opt out will not affect your care and treatment. </a:t>
            </a:r>
          </a:p>
          <a:p>
            <a:pPr>
              <a:lnSpc>
                <a:spcPct val="90000"/>
              </a:lnSpc>
            </a:pPr>
            <a:r>
              <a:rPr lang="en-GB" sz="1400" dirty="0">
                <a:solidFill>
                  <a:schemeClr val="tx2"/>
                </a:solidFill>
                <a:effectLst/>
                <a:latin typeface="Bierstadt" panose="020B0004020202020204" pitchFamily="34" charset="0"/>
                <a:ea typeface="Times New Roman" panose="02020603050405020304" pitchFamily="18" charset="0"/>
              </a:rPr>
              <a:t>If you do not want your confidential patient information to be used for research and planning, you can choose to opt out by using one of the following methods: </a:t>
            </a:r>
          </a:p>
          <a:p>
            <a:pPr marL="0" lvl="0" indent="0">
              <a:lnSpc>
                <a:spcPct val="90000"/>
              </a:lnSpc>
              <a:buNone/>
            </a:pPr>
            <a:r>
              <a:rPr lang="en-GB" sz="1400" dirty="0">
                <a:solidFill>
                  <a:schemeClr val="tx2"/>
                </a:solidFill>
                <a:effectLst/>
                <a:latin typeface="Bierstadt" panose="020B0004020202020204" pitchFamily="34" charset="0"/>
                <a:ea typeface="Times New Roman" panose="02020603050405020304" pitchFamily="18" charset="0"/>
              </a:rPr>
              <a:t>Online service – Patients registering need to know their NHS number or their postcode as registered at their GP practice – </a:t>
            </a:r>
            <a:r>
              <a:rPr lang="en-GB" sz="1400" u="sng" dirty="0">
                <a:solidFill>
                  <a:schemeClr val="tx2"/>
                </a:solidFill>
                <a:effectLst/>
                <a:latin typeface="Bierstadt" panose="020B00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https://www.nhs.uk/your-nhs-data-matters/manage-your-choice/</a:t>
            </a:r>
            <a:endParaRPr lang="en-GB" sz="1400" dirty="0">
              <a:solidFill>
                <a:schemeClr val="tx2"/>
              </a:solidFill>
              <a:effectLst/>
              <a:latin typeface="Bierstadt" panose="020B0004020202020204" pitchFamily="34" charset="0"/>
              <a:ea typeface="Times New Roman" panose="02020603050405020304" pitchFamily="18" charset="0"/>
            </a:endParaRPr>
          </a:p>
          <a:p>
            <a:pPr marL="0" lvl="0" indent="0">
              <a:lnSpc>
                <a:spcPct val="90000"/>
              </a:lnSpc>
              <a:buNone/>
            </a:pPr>
            <a:r>
              <a:rPr lang="en-GB" sz="1400" dirty="0">
                <a:solidFill>
                  <a:schemeClr val="tx2"/>
                </a:solidFill>
                <a:effectLst/>
                <a:latin typeface="Bierstadt" panose="020B0004020202020204" pitchFamily="34" charset="0"/>
                <a:ea typeface="Times New Roman" panose="02020603050405020304" pitchFamily="18" charset="0"/>
              </a:rPr>
              <a:t>NHS App – For use by patients aged 13 and over (95% of surgeries are now connected to the NHS App). The app can be downloaded from the App Store or Google Play.</a:t>
            </a:r>
          </a:p>
          <a:p>
            <a:pPr marL="0" lvl="0" indent="0">
              <a:lnSpc>
                <a:spcPct val="90000"/>
              </a:lnSpc>
              <a:buNone/>
            </a:pPr>
            <a:r>
              <a:rPr lang="en-GB" sz="1400" dirty="0">
                <a:solidFill>
                  <a:schemeClr val="tx2"/>
                </a:solidFill>
                <a:effectLst/>
                <a:latin typeface="Bierstadt" panose="020B0004020202020204" pitchFamily="34" charset="0"/>
                <a:ea typeface="Times New Roman" panose="02020603050405020304" pitchFamily="18" charset="0"/>
              </a:rPr>
              <a:t>“Print and post” registration form: </a:t>
            </a:r>
            <a:r>
              <a:rPr lang="en-GB" sz="1400" u="sng" dirty="0">
                <a:solidFill>
                  <a:schemeClr val="tx2"/>
                </a:solidFill>
                <a:effectLst/>
                <a:latin typeface="Bierstadt" panose="020B00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www.pathfields.co.uk/new-patients/</a:t>
            </a:r>
            <a:r>
              <a:rPr lang="en-GB" sz="1400" dirty="0">
                <a:solidFill>
                  <a:schemeClr val="tx2"/>
                </a:solidFill>
                <a:effectLst/>
                <a:latin typeface="Bierstadt" panose="020B0004020202020204" pitchFamily="34" charset="0"/>
                <a:ea typeface="Times New Roman" panose="02020603050405020304" pitchFamily="18" charset="0"/>
              </a:rPr>
              <a:t> Photocopies of proof of applicant’s name (e.g., passport, UK driving licence etc.) and address (e.g., utility bill, payslip etc.) need to be sent with the application.  It can take up to 14 days to process the form once it arrives </a:t>
            </a:r>
          </a:p>
          <a:p>
            <a:pPr marL="0" indent="0">
              <a:lnSpc>
                <a:spcPct val="90000"/>
              </a:lnSpc>
              <a:buNone/>
            </a:pPr>
            <a:r>
              <a:rPr lang="en-GB" sz="1400" b="1" u="sng" dirty="0">
                <a:solidFill>
                  <a:schemeClr val="tx2"/>
                </a:solidFill>
                <a:effectLst/>
                <a:latin typeface="Bierstadt" panose="020B0004020202020204" pitchFamily="34" charset="0"/>
                <a:ea typeface="Times New Roman" panose="02020603050405020304" pitchFamily="18" charset="0"/>
              </a:rPr>
              <a:t>Note: Unfortunately, the national data opt-out cannot be applied by this organisation</a:t>
            </a:r>
          </a:p>
          <a:p>
            <a:pPr>
              <a:lnSpc>
                <a:spcPct val="90000"/>
              </a:lnSpc>
            </a:pPr>
            <a:endParaRPr lang="en-GB" sz="1000" dirty="0"/>
          </a:p>
        </p:txBody>
      </p:sp>
      <p:pic>
        <p:nvPicPr>
          <p:cNvPr id="7" name="Graphic 6" descr="Thumbs up sign with solid fill">
            <a:extLst>
              <a:ext uri="{FF2B5EF4-FFF2-40B4-BE49-F238E27FC236}">
                <a16:creationId xmlns:a16="http://schemas.microsoft.com/office/drawing/2014/main" id="{D69FF901-DC9F-C556-CA09-C5A726B17DB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53753" y="2617132"/>
            <a:ext cx="1623736" cy="1623736"/>
          </a:xfrm>
          <a:prstGeom prst="roundRect">
            <a:avLst>
              <a:gd name="adj" fmla="val 1858"/>
            </a:avLst>
          </a:prstGeom>
          <a:effectLst/>
        </p:spPr>
      </p:pic>
      <p:pic>
        <p:nvPicPr>
          <p:cNvPr id="5" name="Graphic 4" descr="Thumbs up sign outline">
            <a:extLst>
              <a:ext uri="{FF2B5EF4-FFF2-40B4-BE49-F238E27FC236}">
                <a16:creationId xmlns:a16="http://schemas.microsoft.com/office/drawing/2014/main" id="{9CD4FDE2-B6E5-FAF4-FEEB-1A6B661E8FA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0800000">
            <a:off x="8848209" y="4353728"/>
            <a:ext cx="1627972" cy="1627972"/>
          </a:xfrm>
          <a:prstGeom prst="roundRect">
            <a:avLst>
              <a:gd name="adj" fmla="val 1858"/>
            </a:avLst>
          </a:prstGeom>
          <a:effectLst/>
        </p:spPr>
      </p:pic>
    </p:spTree>
    <p:extLst>
      <p:ext uri="{BB962C8B-B14F-4D97-AF65-F5344CB8AC3E}">
        <p14:creationId xmlns:p14="http://schemas.microsoft.com/office/powerpoint/2010/main" val="1403886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465E-1836-552B-93F7-B745D4755878}"/>
              </a:ext>
            </a:extLst>
          </p:cNvPr>
          <p:cNvSpPr>
            <a:spLocks noGrp="1"/>
          </p:cNvSpPr>
          <p:nvPr>
            <p:ph type="title"/>
          </p:nvPr>
        </p:nvSpPr>
        <p:spPr>
          <a:xfrm>
            <a:off x="1154954" y="973669"/>
            <a:ext cx="8825659" cy="706964"/>
          </a:xfrm>
        </p:spPr>
        <p:txBody>
          <a:bodyPr>
            <a:noAutofit/>
          </a:bodyPr>
          <a:lstStyle/>
          <a:p>
            <a:pPr>
              <a:lnSpc>
                <a:spcPct val="90000"/>
              </a:lnSpc>
            </a:pPr>
            <a:r>
              <a:rPr lang="en-GB" sz="2800" b="1" dirty="0">
                <a:effectLst/>
                <a:latin typeface="Bierstadt" panose="020B0004020202020204" pitchFamily="34" charset="0"/>
                <a:ea typeface="Times New Roman" panose="02020603050405020304" pitchFamily="18" charset="0"/>
              </a:rPr>
              <a:t>General practice data for planning and research opt out (GPDPR)</a:t>
            </a:r>
            <a:br>
              <a:rPr lang="en-GB" sz="2800" dirty="0">
                <a:effectLst/>
                <a:latin typeface="Bierstadt" panose="020B0004020202020204" pitchFamily="34" charset="0"/>
                <a:ea typeface="Times New Roman" panose="02020603050405020304" pitchFamily="18" charset="0"/>
              </a:rPr>
            </a:br>
            <a:endParaRPr lang="en-GB" sz="2800" dirty="0"/>
          </a:p>
        </p:txBody>
      </p:sp>
      <p:sp>
        <p:nvSpPr>
          <p:cNvPr id="3" name="Content Placeholder 2">
            <a:extLst>
              <a:ext uri="{FF2B5EF4-FFF2-40B4-BE49-F238E27FC236}">
                <a16:creationId xmlns:a16="http://schemas.microsoft.com/office/drawing/2014/main" id="{D71ECBD6-8238-2270-7DAC-98736AC9C779}"/>
              </a:ext>
            </a:extLst>
          </p:cNvPr>
          <p:cNvSpPr>
            <a:spLocks noGrp="1"/>
          </p:cNvSpPr>
          <p:nvPr>
            <p:ph idx="1"/>
          </p:nvPr>
        </p:nvSpPr>
        <p:spPr>
          <a:xfrm>
            <a:off x="492048" y="2354094"/>
            <a:ext cx="7727824" cy="4082915"/>
          </a:xfrm>
        </p:spPr>
        <p:txBody>
          <a:bodyPr anchor="ctr">
            <a:normAutofit fontScale="85000" lnSpcReduction="20000"/>
          </a:bodyPr>
          <a:lstStyle/>
          <a:p>
            <a:pPr marL="0" indent="0">
              <a:lnSpc>
                <a:spcPct val="90000"/>
              </a:lnSpc>
              <a:buNone/>
            </a:pPr>
            <a:r>
              <a:rPr lang="en-GB" sz="2200" dirty="0">
                <a:solidFill>
                  <a:schemeClr val="tx2"/>
                </a:solidFill>
                <a:effectLst/>
                <a:latin typeface="Bierstadt" panose="020B0004020202020204" pitchFamily="34" charset="0"/>
                <a:ea typeface="Times New Roman" panose="02020603050405020304" pitchFamily="18" charset="0"/>
              </a:rPr>
              <a:t>The NHS needs data about the patients it treats to plan and deliver its services and to ensure that the care and treatment provided is safe and effective. The General Practice Data for Planning and Research data collection will help the NHS to improve health and care services for everyone by collecting patient data that can be used to do this. For example, your data can help the NHS to:</a:t>
            </a:r>
          </a:p>
          <a:p>
            <a:pPr lvl="0">
              <a:lnSpc>
                <a:spcPct val="90000"/>
              </a:lnSpc>
              <a:buFont typeface="Wingdings" panose="05000000000000000000" pitchFamily="2" charset="2"/>
              <a:buChar char="q"/>
            </a:pPr>
            <a:r>
              <a:rPr lang="en-GB" sz="2200" dirty="0">
                <a:solidFill>
                  <a:schemeClr val="tx2"/>
                </a:solidFill>
                <a:effectLst/>
                <a:latin typeface="Bierstadt" panose="020B0004020202020204" pitchFamily="34" charset="0"/>
                <a:ea typeface="Times New Roman" panose="02020603050405020304" pitchFamily="18" charset="0"/>
              </a:rPr>
              <a:t>Monitor the long-term safety and effectiveness of care</a:t>
            </a:r>
          </a:p>
          <a:p>
            <a:pPr lvl="0">
              <a:lnSpc>
                <a:spcPct val="90000"/>
              </a:lnSpc>
              <a:buFont typeface="Wingdings" panose="05000000000000000000" pitchFamily="2" charset="2"/>
              <a:buChar char="q"/>
            </a:pPr>
            <a:r>
              <a:rPr lang="en-GB" sz="2200" dirty="0">
                <a:solidFill>
                  <a:schemeClr val="tx2"/>
                </a:solidFill>
                <a:effectLst/>
                <a:latin typeface="Bierstadt" panose="020B0004020202020204" pitchFamily="34" charset="0"/>
                <a:ea typeface="Times New Roman" panose="02020603050405020304" pitchFamily="18" charset="0"/>
              </a:rPr>
              <a:t>Plan how to deliver better health and care service</a:t>
            </a:r>
          </a:p>
          <a:p>
            <a:pPr lvl="0">
              <a:lnSpc>
                <a:spcPct val="90000"/>
              </a:lnSpc>
              <a:buFont typeface="Wingdings" panose="05000000000000000000" pitchFamily="2" charset="2"/>
              <a:buChar char="q"/>
            </a:pPr>
            <a:r>
              <a:rPr lang="en-GB" sz="2200" dirty="0">
                <a:solidFill>
                  <a:schemeClr val="tx2"/>
                </a:solidFill>
                <a:effectLst/>
                <a:latin typeface="Bierstadt" panose="020B0004020202020204" pitchFamily="34" charset="0"/>
                <a:ea typeface="Times New Roman" panose="02020603050405020304" pitchFamily="18" charset="0"/>
              </a:rPr>
              <a:t>Prevent the spread of infectious diseases</a:t>
            </a:r>
          </a:p>
          <a:p>
            <a:pPr lvl="0">
              <a:lnSpc>
                <a:spcPct val="90000"/>
              </a:lnSpc>
              <a:buFont typeface="Wingdings" panose="05000000000000000000" pitchFamily="2" charset="2"/>
              <a:buChar char="q"/>
            </a:pPr>
            <a:r>
              <a:rPr lang="en-GB" sz="2200" dirty="0">
                <a:solidFill>
                  <a:schemeClr val="tx2"/>
                </a:solidFill>
                <a:effectLst/>
                <a:latin typeface="Bierstadt" panose="020B0004020202020204" pitchFamily="34" charset="0"/>
                <a:ea typeface="Times New Roman" panose="02020603050405020304" pitchFamily="18" charset="0"/>
              </a:rPr>
              <a:t>Identify new treatments and medicines through health research</a:t>
            </a:r>
          </a:p>
          <a:p>
            <a:pPr>
              <a:lnSpc>
                <a:spcPct val="90000"/>
              </a:lnSpc>
              <a:buFont typeface="Wingdings" panose="05000000000000000000" pitchFamily="2" charset="2"/>
              <a:buChar char="q"/>
            </a:pPr>
            <a:r>
              <a:rPr lang="en-GB" sz="2200" dirty="0">
                <a:solidFill>
                  <a:schemeClr val="tx2"/>
                </a:solidFill>
                <a:effectLst/>
                <a:latin typeface="Bierstadt" panose="020B0004020202020204" pitchFamily="34" charset="0"/>
                <a:ea typeface="Times New Roman" panose="02020603050405020304" pitchFamily="18" charset="0"/>
              </a:rPr>
              <a:t>GP practices already share patient data for these purposes, but this new data collection will be more efficient and effective. Contributing to research projects will benefit us all as better and safer treatments are introduced more quickly and effectively without compromising your privacy and confidentiality.</a:t>
            </a:r>
          </a:p>
          <a:p>
            <a:pPr>
              <a:lnSpc>
                <a:spcPct val="90000"/>
              </a:lnSpc>
            </a:pPr>
            <a:endParaRPr lang="en-GB" sz="600" dirty="0"/>
          </a:p>
        </p:txBody>
      </p:sp>
      <p:pic>
        <p:nvPicPr>
          <p:cNvPr id="5" name="Graphic 4" descr="Open book outline">
            <a:extLst>
              <a:ext uri="{FF2B5EF4-FFF2-40B4-BE49-F238E27FC236}">
                <a16:creationId xmlns:a16="http://schemas.microsoft.com/office/drawing/2014/main" id="{3193EFF7-38EE-601F-71A2-559F4802A41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96296" y="2724788"/>
            <a:ext cx="2563188" cy="2563188"/>
          </a:xfrm>
          <a:prstGeom prst="roundRect">
            <a:avLst>
              <a:gd name="adj" fmla="val 1858"/>
            </a:avLst>
          </a:prstGeom>
          <a:effectLst>
            <a:outerShdw blurRad="50800" dist="50800" dir="5400000" algn="tl" rotWithShape="0">
              <a:srgbClr val="000000">
                <a:alpha val="43000"/>
              </a:srgbClr>
            </a:outerShdw>
          </a:effectLst>
        </p:spPr>
      </p:pic>
    </p:spTree>
    <p:extLst>
      <p:ext uri="{BB962C8B-B14F-4D97-AF65-F5344CB8AC3E}">
        <p14:creationId xmlns:p14="http://schemas.microsoft.com/office/powerpoint/2010/main" val="354408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9318A-9DA6-65DC-9415-01376E8E1E62}"/>
              </a:ext>
            </a:extLst>
          </p:cNvPr>
          <p:cNvSpPr>
            <a:spLocks noGrp="1"/>
          </p:cNvSpPr>
          <p:nvPr>
            <p:ph type="title"/>
          </p:nvPr>
        </p:nvSpPr>
        <p:spPr>
          <a:xfrm>
            <a:off x="761254" y="1242299"/>
            <a:ext cx="8761413" cy="706964"/>
          </a:xfrm>
        </p:spPr>
        <p:txBody>
          <a:bodyPr>
            <a:noAutofit/>
          </a:bodyPr>
          <a:lstStyle/>
          <a:p>
            <a:pPr>
              <a:lnSpc>
                <a:spcPct val="90000"/>
              </a:lnSpc>
            </a:pPr>
            <a:r>
              <a:rPr lang="en-GB" sz="2800" b="1" dirty="0">
                <a:solidFill>
                  <a:schemeClr val="bg1"/>
                </a:solidFill>
                <a:effectLst/>
                <a:latin typeface="Arial" panose="020B0604020202020204" pitchFamily="34" charset="0"/>
                <a:ea typeface="Times New Roman" panose="02020603050405020304" pitchFamily="18" charset="0"/>
              </a:rPr>
              <a:t>Opting out of NHS Digital collecting patient data (Type 1 opt-out)</a:t>
            </a:r>
            <a:br>
              <a:rPr lang="en-GB" sz="2800" dirty="0">
                <a:solidFill>
                  <a:schemeClr val="bg1"/>
                </a:solidFill>
                <a:effectLst/>
                <a:latin typeface="Times New Roman" panose="02020603050405020304" pitchFamily="18" charset="0"/>
                <a:ea typeface="Times New Roman" panose="02020603050405020304" pitchFamily="18" charset="0"/>
              </a:rPr>
            </a:br>
            <a:br>
              <a:rPr lang="en-GB" sz="2800" dirty="0">
                <a:solidFill>
                  <a:schemeClr val="bg1"/>
                </a:solidFill>
                <a:effectLst/>
                <a:latin typeface="Bierstadt" panose="020B0004020202020204" pitchFamily="34" charset="0"/>
                <a:ea typeface="Times New Roman" panose="02020603050405020304" pitchFamily="18" charset="0"/>
              </a:rPr>
            </a:br>
            <a:endParaRPr lang="en-GB" sz="2800" dirty="0">
              <a:solidFill>
                <a:schemeClr val="bg1"/>
              </a:solidFill>
              <a:latin typeface="Bierstadt" panose="020B0004020202020204" pitchFamily="34" charset="0"/>
            </a:endParaRPr>
          </a:p>
        </p:txBody>
      </p:sp>
      <p:sp>
        <p:nvSpPr>
          <p:cNvPr id="3" name="Content Placeholder 2">
            <a:extLst>
              <a:ext uri="{FF2B5EF4-FFF2-40B4-BE49-F238E27FC236}">
                <a16:creationId xmlns:a16="http://schemas.microsoft.com/office/drawing/2014/main" id="{6DBC3C37-6911-ED45-8D70-04BFD05D3B89}"/>
              </a:ext>
            </a:extLst>
          </p:cNvPr>
          <p:cNvSpPr>
            <a:spLocks noGrp="1"/>
          </p:cNvSpPr>
          <p:nvPr>
            <p:ph idx="1"/>
          </p:nvPr>
        </p:nvSpPr>
        <p:spPr>
          <a:xfrm>
            <a:off x="514511" y="2028752"/>
            <a:ext cx="8689298" cy="4702248"/>
          </a:xfrm>
        </p:spPr>
        <p:txBody>
          <a:bodyPr anchor="ctr">
            <a:normAutofit/>
          </a:bodyPr>
          <a:lstStyle/>
          <a:p>
            <a:pPr marL="0" indent="0">
              <a:buNone/>
            </a:pPr>
            <a:r>
              <a:rPr lang="en-GB" sz="2400" dirty="0">
                <a:solidFill>
                  <a:srgbClr val="1F4E79"/>
                </a:solidFill>
                <a:effectLst/>
                <a:latin typeface="Arial" panose="020B0604020202020204" pitchFamily="34" charset="0"/>
                <a:ea typeface="Times New Roman" panose="02020603050405020304" pitchFamily="18" charset="0"/>
              </a:rPr>
              <a:t>If you do not want your identifiable patient data to be shared outside of your GP practice for purposes except for your own care, you can register an opt-out with your own GP practice. This is known as a Type 1 Opt-out.</a:t>
            </a:r>
            <a:endParaRPr lang="en-GB" sz="2400" dirty="0">
              <a:effectLst/>
              <a:latin typeface="Times New Roman" panose="02020603050405020304" pitchFamily="18" charset="0"/>
              <a:ea typeface="Times New Roman" panose="02020603050405020304" pitchFamily="18" charset="0"/>
            </a:endParaRPr>
          </a:p>
          <a:p>
            <a:pPr marL="0" indent="0">
              <a:buNone/>
            </a:pPr>
            <a:endParaRPr lang="en-GB" sz="2400" dirty="0">
              <a:solidFill>
                <a:srgbClr val="1F4E79"/>
              </a:solidFill>
              <a:latin typeface="Arial" panose="020B0604020202020204" pitchFamily="34" charset="0"/>
              <a:ea typeface="Times New Roman" panose="02020603050405020304" pitchFamily="18" charset="0"/>
            </a:endParaRPr>
          </a:p>
          <a:p>
            <a:pPr marL="0" indent="0">
              <a:buNone/>
            </a:pPr>
            <a:r>
              <a:rPr lang="en-GB" sz="2400" dirty="0">
                <a:solidFill>
                  <a:srgbClr val="1F4E79"/>
                </a:solidFill>
                <a:effectLst/>
                <a:latin typeface="Arial" panose="020B0604020202020204" pitchFamily="34" charset="0"/>
                <a:ea typeface="Times New Roman" panose="02020603050405020304" pitchFamily="18" charset="0"/>
              </a:rPr>
              <a:t>You can register a Type 1 Opt-out at any time and you can also change your mind at any time and withdraw a Type 1 Opt-out.</a:t>
            </a:r>
            <a:endParaRPr lang="en-GB" sz="2400" dirty="0">
              <a:effectLst/>
              <a:latin typeface="Times New Roman" panose="02020603050405020304" pitchFamily="18" charset="0"/>
              <a:ea typeface="Times New Roman" panose="02020603050405020304" pitchFamily="18" charset="0"/>
            </a:endParaRPr>
          </a:p>
          <a:p>
            <a:pPr>
              <a:lnSpc>
                <a:spcPct val="90000"/>
              </a:lnSpc>
            </a:pPr>
            <a:endParaRPr lang="en-GB" sz="1000" dirty="0"/>
          </a:p>
        </p:txBody>
      </p:sp>
      <p:pic>
        <p:nvPicPr>
          <p:cNvPr id="7" name="Graphic 6" descr="Thumbs up sign with solid fill">
            <a:extLst>
              <a:ext uri="{FF2B5EF4-FFF2-40B4-BE49-F238E27FC236}">
                <a16:creationId xmlns:a16="http://schemas.microsoft.com/office/drawing/2014/main" id="{D69FF901-DC9F-C556-CA09-C5A726B17D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80753" y="2717292"/>
            <a:ext cx="1623736" cy="1623736"/>
          </a:xfrm>
          <a:prstGeom prst="roundRect">
            <a:avLst>
              <a:gd name="adj" fmla="val 1858"/>
            </a:avLst>
          </a:prstGeom>
          <a:effectLst/>
        </p:spPr>
      </p:pic>
      <p:pic>
        <p:nvPicPr>
          <p:cNvPr id="5" name="Graphic 4" descr="Thumbs up sign outline">
            <a:extLst>
              <a:ext uri="{FF2B5EF4-FFF2-40B4-BE49-F238E27FC236}">
                <a16:creationId xmlns:a16="http://schemas.microsoft.com/office/drawing/2014/main" id="{9CD4FDE2-B6E5-FAF4-FEEB-1A6B661E8F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0800000">
            <a:off x="9203809" y="4341028"/>
            <a:ext cx="1627972" cy="1627972"/>
          </a:xfrm>
          <a:prstGeom prst="roundRect">
            <a:avLst>
              <a:gd name="adj" fmla="val 1858"/>
            </a:avLst>
          </a:prstGeom>
          <a:effectLst/>
        </p:spPr>
      </p:pic>
    </p:spTree>
    <p:extLst>
      <p:ext uri="{BB962C8B-B14F-4D97-AF65-F5344CB8AC3E}">
        <p14:creationId xmlns:p14="http://schemas.microsoft.com/office/powerpoint/2010/main" val="1941943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DDC92-19A4-CFFD-EE8C-1C56D5C21513}"/>
              </a:ext>
            </a:extLst>
          </p:cNvPr>
          <p:cNvSpPr>
            <a:spLocks noGrp="1"/>
          </p:cNvSpPr>
          <p:nvPr>
            <p:ph type="title"/>
          </p:nvPr>
        </p:nvSpPr>
        <p:spPr>
          <a:xfrm>
            <a:off x="1154954" y="973669"/>
            <a:ext cx="8825659" cy="706964"/>
          </a:xfrm>
        </p:spPr>
        <p:txBody>
          <a:bodyPr>
            <a:noAutofit/>
          </a:bodyPr>
          <a:lstStyle/>
          <a:p>
            <a:r>
              <a:rPr lang="en-GB" sz="2800" b="1" dirty="0">
                <a:solidFill>
                  <a:schemeClr val="bg1"/>
                </a:solidFill>
                <a:effectLst/>
                <a:latin typeface="Bierstadt" panose="020B0004020202020204" pitchFamily="34" charset="0"/>
                <a:ea typeface="Times New Roman" panose="02020603050405020304" pitchFamily="18" charset="0"/>
              </a:rPr>
              <a:t> </a:t>
            </a:r>
            <a:br>
              <a:rPr lang="en-GB" sz="2800" dirty="0">
                <a:solidFill>
                  <a:schemeClr val="bg1"/>
                </a:solidFill>
                <a:effectLst/>
                <a:latin typeface="Bierstadt" panose="020B0004020202020204" pitchFamily="34" charset="0"/>
                <a:ea typeface="Times New Roman" panose="02020603050405020304" pitchFamily="18" charset="0"/>
              </a:rPr>
            </a:br>
            <a:r>
              <a:rPr lang="en-GB" sz="2800" b="1" dirty="0">
                <a:solidFill>
                  <a:schemeClr val="bg1"/>
                </a:solidFill>
                <a:effectLst/>
                <a:latin typeface="Bierstadt" panose="020B0004020202020204" pitchFamily="34" charset="0"/>
                <a:ea typeface="Times New Roman" panose="02020603050405020304" pitchFamily="18" charset="0"/>
              </a:rPr>
              <a:t>WHAT IF I HAVE A QUESTION?</a:t>
            </a:r>
            <a:br>
              <a:rPr lang="en-GB" sz="2800" dirty="0">
                <a:solidFill>
                  <a:schemeClr val="bg1"/>
                </a:solidFill>
                <a:effectLst/>
                <a:latin typeface="Bierstadt" panose="020B0004020202020204" pitchFamily="34" charset="0"/>
                <a:ea typeface="Times New Roman" panose="02020603050405020304" pitchFamily="18" charset="0"/>
              </a:rPr>
            </a:br>
            <a:endParaRPr lang="en-GB" sz="2800" dirty="0">
              <a:solidFill>
                <a:schemeClr val="bg1"/>
              </a:solidFill>
              <a:latin typeface="Bierstadt" panose="020B0004020202020204" pitchFamily="34" charset="0"/>
            </a:endParaRPr>
          </a:p>
        </p:txBody>
      </p:sp>
      <p:sp>
        <p:nvSpPr>
          <p:cNvPr id="11" name="Content Placeholder 10">
            <a:extLst>
              <a:ext uri="{FF2B5EF4-FFF2-40B4-BE49-F238E27FC236}">
                <a16:creationId xmlns:a16="http://schemas.microsoft.com/office/drawing/2014/main" id="{BDC6A636-54BA-0354-4334-7A88B524E69D}"/>
              </a:ext>
            </a:extLst>
          </p:cNvPr>
          <p:cNvSpPr>
            <a:spLocks noGrp="1"/>
          </p:cNvSpPr>
          <p:nvPr>
            <p:ph idx="1"/>
          </p:nvPr>
        </p:nvSpPr>
        <p:spPr>
          <a:xfrm>
            <a:off x="551838" y="2426814"/>
            <a:ext cx="8350861" cy="4126386"/>
          </a:xfrm>
        </p:spPr>
        <p:txBody>
          <a:bodyPr anchor="ctr">
            <a:normAutofit/>
          </a:bodyPr>
          <a:lstStyle/>
          <a:p>
            <a:pPr marL="0" indent="0">
              <a:buNone/>
            </a:pPr>
            <a:r>
              <a:rPr lang="en-GB" sz="2000" dirty="0">
                <a:solidFill>
                  <a:srgbClr val="1F4E79"/>
                </a:solidFill>
                <a:effectLst/>
                <a:latin typeface="Arial" panose="020B0604020202020204" pitchFamily="34" charset="0"/>
                <a:ea typeface="Times New Roman" panose="02020603050405020304" pitchFamily="18" charset="0"/>
              </a:rPr>
              <a:t>Should you have any questions about our privacy policy or the information we hold about you, you can:</a:t>
            </a:r>
            <a:endParaRPr lang="en-GB" sz="2000" dirty="0">
              <a:effectLst/>
              <a:latin typeface="Times New Roman" panose="02020603050405020304" pitchFamily="18" charset="0"/>
              <a:ea typeface="Times New Roman" panose="02020603050405020304" pitchFamily="18" charset="0"/>
            </a:endParaRPr>
          </a:p>
          <a:p>
            <a:pPr marL="0" indent="0">
              <a:buNone/>
            </a:pPr>
            <a:endParaRPr lang="en-GB" sz="2000" dirty="0">
              <a:effectLst/>
              <a:latin typeface="Times New Roman" panose="02020603050405020304" pitchFamily="18" charset="0"/>
              <a:ea typeface="Times New Roman" panose="02020603050405020304" pitchFamily="18" charset="0"/>
            </a:endParaRPr>
          </a:p>
          <a:p>
            <a:pPr lvl="0">
              <a:buFont typeface="Wingdings" panose="05000000000000000000" pitchFamily="2" charset="2"/>
              <a:buChar char="q"/>
            </a:pPr>
            <a:r>
              <a:rPr lang="en-GB" sz="2000" dirty="0">
                <a:solidFill>
                  <a:srgbClr val="1F4E79"/>
                </a:solidFill>
                <a:effectLst/>
                <a:latin typeface="Arial" panose="020B0604020202020204" pitchFamily="34" charset="0"/>
                <a:ea typeface="Times New Roman" panose="02020603050405020304" pitchFamily="18" charset="0"/>
              </a:rPr>
              <a:t>Contact the organisation via email at pathfields.practice@nhs.net. GP practices are data controllers for the data they hold about their patients     </a:t>
            </a:r>
            <a:endParaRPr lang="en-GB" sz="2000" dirty="0">
              <a:effectLst/>
              <a:latin typeface="Times New Roman" panose="02020603050405020304" pitchFamily="18" charset="0"/>
              <a:ea typeface="Times New Roman" panose="02020603050405020304" pitchFamily="18" charset="0"/>
            </a:endParaRPr>
          </a:p>
          <a:p>
            <a:pPr marL="800100" indent="0">
              <a:buNone/>
            </a:pPr>
            <a:r>
              <a:rPr lang="en-GB" sz="2000" dirty="0">
                <a:solidFill>
                  <a:srgbClr val="1F4E79"/>
                </a:solidFill>
                <a:effectLst/>
                <a:latin typeface="Arial" panose="020B0604020202020204" pitchFamily="34" charset="0"/>
                <a:ea typeface="Times New Roman" panose="02020603050405020304" pitchFamily="18" charset="0"/>
              </a:rPr>
              <a:t> </a:t>
            </a:r>
            <a:endParaRPr lang="en-GB" sz="2000" dirty="0">
              <a:effectLst/>
              <a:latin typeface="Times New Roman" panose="02020603050405020304" pitchFamily="18" charset="0"/>
              <a:ea typeface="Times New Roman" panose="02020603050405020304" pitchFamily="18" charset="0"/>
            </a:endParaRPr>
          </a:p>
          <a:p>
            <a:pPr lvl="0">
              <a:buFont typeface="Wingdings" panose="05000000000000000000" pitchFamily="2" charset="2"/>
              <a:buChar char="q"/>
            </a:pPr>
            <a:r>
              <a:rPr lang="en-GB" sz="2000" dirty="0">
                <a:solidFill>
                  <a:srgbClr val="1F4E79"/>
                </a:solidFill>
                <a:effectLst/>
                <a:latin typeface="Arial" panose="020B0604020202020204" pitchFamily="34" charset="0"/>
                <a:ea typeface="Times New Roman" panose="02020603050405020304" pitchFamily="18" charset="0"/>
              </a:rPr>
              <a:t>Write to our data protection officer at Bex.lovewell@nhs.net</a:t>
            </a:r>
            <a:endParaRPr lang="en-GB" sz="2000" dirty="0">
              <a:effectLst/>
              <a:latin typeface="Times New Roman" panose="02020603050405020304" pitchFamily="18" charset="0"/>
              <a:ea typeface="Times New Roman" panose="02020603050405020304" pitchFamily="18" charset="0"/>
            </a:endParaRPr>
          </a:p>
          <a:p>
            <a:pPr marL="114300" indent="0">
              <a:buNone/>
            </a:pPr>
            <a:r>
              <a:rPr lang="en-GB" sz="2000" dirty="0">
                <a:solidFill>
                  <a:srgbClr val="1F4E79"/>
                </a:solidFill>
                <a:effectLst/>
                <a:latin typeface="Arial" panose="020B0604020202020204" pitchFamily="34" charset="0"/>
                <a:ea typeface="Times New Roman" panose="02020603050405020304" pitchFamily="18" charset="0"/>
              </a:rPr>
              <a:t> </a:t>
            </a:r>
            <a:endParaRPr lang="en-GB" sz="2000" dirty="0">
              <a:effectLst/>
              <a:latin typeface="Times New Roman" panose="02020603050405020304" pitchFamily="18" charset="0"/>
              <a:ea typeface="Times New Roman" panose="02020603050405020304" pitchFamily="18" charset="0"/>
            </a:endParaRPr>
          </a:p>
          <a:p>
            <a:pPr marL="114300" indent="0">
              <a:buNone/>
            </a:pPr>
            <a:r>
              <a:rPr lang="en-GB" sz="1800" dirty="0">
                <a:solidFill>
                  <a:srgbClr val="1F4E79"/>
                </a:solidFill>
                <a:effectLst/>
                <a:latin typeface="Arial" panose="020B0604020202020204" pitchFamily="34" charset="0"/>
                <a:ea typeface="Times New Roman" panose="02020603050405020304" pitchFamily="18" charset="0"/>
              </a:rPr>
              <a:t> </a:t>
            </a:r>
            <a:endParaRPr lang="en-US" dirty="0"/>
          </a:p>
        </p:txBody>
      </p:sp>
      <p:pic>
        <p:nvPicPr>
          <p:cNvPr id="7" name="Content Placeholder 6" descr="Badge Question Mark with solid fill">
            <a:extLst>
              <a:ext uri="{FF2B5EF4-FFF2-40B4-BE49-F238E27FC236}">
                <a16:creationId xmlns:a16="http://schemas.microsoft.com/office/drawing/2014/main" id="{91750BF4-B06B-DE1F-D0B0-C1A1D62B888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72998" y="2687051"/>
            <a:ext cx="3067163" cy="3067163"/>
          </a:xfrm>
          <a:prstGeom prst="roundRect">
            <a:avLst>
              <a:gd name="adj" fmla="val 1858"/>
            </a:avLst>
          </a:prstGeom>
          <a:effectLst>
            <a:outerShdw blurRad="50800" dist="50800" dir="5400000" algn="tl" rotWithShape="0">
              <a:srgbClr val="000000">
                <a:alpha val="43000"/>
              </a:srgbClr>
            </a:outerShdw>
          </a:effectLst>
        </p:spPr>
      </p:pic>
    </p:spTree>
    <p:extLst>
      <p:ext uri="{BB962C8B-B14F-4D97-AF65-F5344CB8AC3E}">
        <p14:creationId xmlns:p14="http://schemas.microsoft.com/office/powerpoint/2010/main" val="670935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7394A-640C-2D4F-4FDF-09CAFDE6C5D9}"/>
              </a:ext>
            </a:extLst>
          </p:cNvPr>
          <p:cNvSpPr>
            <a:spLocks noGrp="1"/>
          </p:cNvSpPr>
          <p:nvPr>
            <p:ph type="title"/>
          </p:nvPr>
        </p:nvSpPr>
        <p:spPr>
          <a:xfrm>
            <a:off x="1154954" y="973669"/>
            <a:ext cx="8825659" cy="706964"/>
          </a:xfrm>
        </p:spPr>
        <p:txBody>
          <a:bodyPr>
            <a:noAutofit/>
          </a:bodyPr>
          <a:lstStyle/>
          <a:p>
            <a:pPr>
              <a:lnSpc>
                <a:spcPct val="90000"/>
              </a:lnSpc>
            </a:pPr>
            <a:r>
              <a:rPr lang="en-GB" sz="2800" b="1" dirty="0">
                <a:effectLst/>
                <a:latin typeface="Bierstadt" panose="020B0004020202020204" pitchFamily="34" charset="0"/>
                <a:ea typeface="Times New Roman" panose="02020603050405020304" pitchFamily="18" charset="0"/>
              </a:rPr>
              <a:t>WHAT IF I HAVE A SERIOUS COMPLAINT ABOUT HOW YOU LOOK AFTER MY INFORMATION?</a:t>
            </a:r>
            <a:br>
              <a:rPr lang="en-GB" sz="2800" dirty="0">
                <a:effectLst/>
                <a:latin typeface="Bierstadt" panose="020B0004020202020204" pitchFamily="34" charset="0"/>
                <a:ea typeface="Times New Roman" panose="02020603050405020304" pitchFamily="18" charset="0"/>
              </a:rPr>
            </a:br>
            <a:endParaRPr lang="en-GB" sz="2800" dirty="0">
              <a:latin typeface="Bierstadt" panose="020B0004020202020204" pitchFamily="34" charset="0"/>
            </a:endParaRPr>
          </a:p>
        </p:txBody>
      </p:sp>
      <p:sp>
        <p:nvSpPr>
          <p:cNvPr id="3" name="Content Placeholder 2">
            <a:extLst>
              <a:ext uri="{FF2B5EF4-FFF2-40B4-BE49-F238E27FC236}">
                <a16:creationId xmlns:a16="http://schemas.microsoft.com/office/drawing/2014/main" id="{12B6CCFB-95D8-B51F-C5A6-3C31657890A3}"/>
              </a:ext>
            </a:extLst>
          </p:cNvPr>
          <p:cNvSpPr>
            <a:spLocks noGrp="1"/>
          </p:cNvSpPr>
          <p:nvPr>
            <p:ph idx="1"/>
          </p:nvPr>
        </p:nvSpPr>
        <p:spPr>
          <a:xfrm>
            <a:off x="434518" y="2468030"/>
            <a:ext cx="9242882" cy="4097869"/>
          </a:xfrm>
        </p:spPr>
        <p:txBody>
          <a:bodyPr anchor="ctr">
            <a:normAutofit/>
          </a:bodyPr>
          <a:lstStyle/>
          <a:p>
            <a:pPr marL="0" indent="0">
              <a:lnSpc>
                <a:spcPct val="90000"/>
              </a:lnSpc>
              <a:buNone/>
            </a:pPr>
            <a:r>
              <a:rPr lang="en-GB" sz="2000" dirty="0">
                <a:solidFill>
                  <a:schemeClr val="tx2"/>
                </a:solidFill>
                <a:effectLst/>
                <a:latin typeface="Arial" panose="020B0604020202020204" pitchFamily="34" charset="0"/>
                <a:ea typeface="Times New Roman" panose="02020603050405020304" pitchFamily="18" charset="0"/>
              </a:rPr>
              <a:t>In the unlikely event that you are unhappy with any element of our data processing methods, do please contact the Deputy Business Intelligence Manager at anyone of our surgeries in the first instance. If you feel that we have not addressed your concern appropriately, you have the right to lodge a complaint with the ICO. For further details, visit ico.gov.uk and select “Raising a concern” or telephone: 0303 123 1113.</a:t>
            </a:r>
            <a:endParaRPr lang="en-GB" sz="2000" dirty="0">
              <a:solidFill>
                <a:schemeClr val="tx2"/>
              </a:solidFill>
              <a:effectLst/>
              <a:latin typeface="Times New Roman" panose="02020603050405020304" pitchFamily="18" charset="0"/>
              <a:ea typeface="Times New Roman" panose="02020603050405020304" pitchFamily="18" charset="0"/>
            </a:endParaRPr>
          </a:p>
          <a:p>
            <a:pPr marL="0" indent="0">
              <a:lnSpc>
                <a:spcPct val="90000"/>
              </a:lnSpc>
              <a:buNone/>
            </a:pPr>
            <a:endParaRPr lang="en-GB" sz="2000" dirty="0">
              <a:solidFill>
                <a:schemeClr val="tx2"/>
              </a:solidFill>
              <a:latin typeface="Arial" panose="020B0604020202020204" pitchFamily="34" charset="0"/>
              <a:ea typeface="Times New Roman" panose="02020603050405020304" pitchFamily="18" charset="0"/>
            </a:endParaRPr>
          </a:p>
          <a:p>
            <a:pPr marL="0" indent="0">
              <a:lnSpc>
                <a:spcPct val="90000"/>
              </a:lnSpc>
              <a:buNone/>
            </a:pPr>
            <a:r>
              <a:rPr lang="en-GB" sz="2000" dirty="0">
                <a:solidFill>
                  <a:schemeClr val="tx2"/>
                </a:solidFill>
                <a:effectLst/>
                <a:latin typeface="Arial" panose="020B0604020202020204" pitchFamily="34" charset="0"/>
                <a:ea typeface="Times New Roman" panose="02020603050405020304" pitchFamily="18" charset="0"/>
              </a:rPr>
              <a:t>The Information Commissioner’s Office is the regulator for the General Data Processing Regulations and offers independent advice and guidance on the law and personal data including your rights and how to access your personal information.</a:t>
            </a:r>
            <a:endParaRPr lang="en-GB" sz="2000" dirty="0">
              <a:solidFill>
                <a:schemeClr val="tx2"/>
              </a:solidFill>
              <a:effectLst/>
              <a:latin typeface="Times New Roman" panose="02020603050405020304" pitchFamily="18" charset="0"/>
              <a:ea typeface="Times New Roman" panose="02020603050405020304" pitchFamily="18" charset="0"/>
            </a:endParaRPr>
          </a:p>
          <a:p>
            <a:pPr>
              <a:lnSpc>
                <a:spcPct val="90000"/>
              </a:lnSpc>
            </a:pPr>
            <a:endParaRPr lang="en-GB" sz="1700" dirty="0">
              <a:solidFill>
                <a:schemeClr val="tx2"/>
              </a:solidFill>
            </a:endParaRPr>
          </a:p>
        </p:txBody>
      </p:sp>
      <p:pic>
        <p:nvPicPr>
          <p:cNvPr id="5" name="Graphic 4" descr="Exclamation mark with solid fill">
            <a:extLst>
              <a:ext uri="{FF2B5EF4-FFF2-40B4-BE49-F238E27FC236}">
                <a16:creationId xmlns:a16="http://schemas.microsoft.com/office/drawing/2014/main" id="{AEF7AACE-60B0-8BA9-4FF9-A5E2337ABFB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73113" y="2642599"/>
            <a:ext cx="3067163" cy="3067163"/>
          </a:xfrm>
          <a:prstGeom prst="roundRect">
            <a:avLst>
              <a:gd name="adj" fmla="val 1858"/>
            </a:avLst>
          </a:prstGeom>
          <a:effectLst>
            <a:outerShdw blurRad="50800" dist="50800" dir="5400000" algn="tl" rotWithShape="0">
              <a:srgbClr val="000000">
                <a:alpha val="43000"/>
              </a:srgbClr>
            </a:outerShdw>
          </a:effectLst>
        </p:spPr>
      </p:pic>
    </p:spTree>
    <p:extLst>
      <p:ext uri="{BB962C8B-B14F-4D97-AF65-F5344CB8AC3E}">
        <p14:creationId xmlns:p14="http://schemas.microsoft.com/office/powerpoint/2010/main" val="10132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48" name="Rectangle 47">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49"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BC045D5E-E0BA-7277-87B7-EF46C3323508}"/>
              </a:ext>
            </a:extLst>
          </p:cNvPr>
          <p:cNvSpPr>
            <a:spLocks noGrp="1"/>
          </p:cNvSpPr>
          <p:nvPr>
            <p:ph type="title"/>
          </p:nvPr>
        </p:nvSpPr>
        <p:spPr>
          <a:xfrm>
            <a:off x="794501" y="1734951"/>
            <a:ext cx="4069595" cy="2018353"/>
          </a:xfrm>
        </p:spPr>
        <p:txBody>
          <a:bodyPr vert="horz" lIns="91440" tIns="45720" rIns="91440" bIns="45720" rtlCol="0" anchor="ctr">
            <a:noAutofit/>
          </a:bodyPr>
          <a:lstStyle/>
          <a:p>
            <a:r>
              <a:rPr lang="en-US" sz="2800" b="1" dirty="0">
                <a:solidFill>
                  <a:schemeClr val="tx1"/>
                </a:solidFill>
                <a:effectLst/>
                <a:latin typeface="Bierstadt" panose="020B0004020202020204" pitchFamily="34" charset="0"/>
              </a:rPr>
              <a:t>WHAT IS A PRIVACY NOTICE AND WHY DOES IT APPLY TO ME?</a:t>
            </a:r>
            <a:br>
              <a:rPr lang="en-US" sz="2800" b="1" dirty="0">
                <a:solidFill>
                  <a:schemeClr val="tx1"/>
                </a:solidFill>
                <a:effectLst/>
                <a:latin typeface="Bierstadt" panose="020B0004020202020204" pitchFamily="34" charset="0"/>
              </a:rPr>
            </a:br>
            <a:endParaRPr lang="en-US" sz="2800" b="1" dirty="0">
              <a:solidFill>
                <a:schemeClr val="tx1"/>
              </a:solidFill>
              <a:latin typeface="Bierstadt" panose="020B0004020202020204" pitchFamily="34" charset="0"/>
            </a:endParaRPr>
          </a:p>
        </p:txBody>
      </p:sp>
      <p:cxnSp>
        <p:nvCxnSpPr>
          <p:cNvPr id="51" name="Straight Connector 50">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6" name="Rectangle: Rounded Corners 5">
            <a:extLst>
              <a:ext uri="{FF2B5EF4-FFF2-40B4-BE49-F238E27FC236}">
                <a16:creationId xmlns:a16="http://schemas.microsoft.com/office/drawing/2014/main" id="{CB6EC60A-717B-CEDC-9317-FAE000DB3814}"/>
              </a:ext>
            </a:extLst>
          </p:cNvPr>
          <p:cNvSpPr/>
          <p:nvPr/>
        </p:nvSpPr>
        <p:spPr>
          <a:xfrm>
            <a:off x="5041399" y="736600"/>
            <a:ext cx="6356098" cy="5397500"/>
          </a:xfrm>
          <a:prstGeom prst="roundRect">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p>
            <a:pPr>
              <a:lnSpc>
                <a:spcPct val="90000"/>
              </a:lnSpc>
              <a:spcBef>
                <a:spcPts val="1000"/>
              </a:spcBef>
              <a:buClr>
                <a:schemeClr val="accent1"/>
              </a:buClr>
              <a:buSzPct val="80000"/>
            </a:pPr>
            <a:r>
              <a:rPr lang="en-US" sz="2000" dirty="0">
                <a:solidFill>
                  <a:schemeClr val="bg2"/>
                </a:solidFill>
                <a:effectLst/>
                <a:latin typeface="Bierstadt" panose="020B0004020202020204" pitchFamily="34" charset="0"/>
              </a:rPr>
              <a:t>A privacy notice tells people how organisations use information that they hold about them. A new law called the UK General Data Protection Regulation 2016, also known as GDPR, says that we need to provide you with this privacy notice and let you know:</a:t>
            </a:r>
            <a:endParaRPr lang="en-US" sz="2000" i="1" dirty="0">
              <a:solidFill>
                <a:schemeClr val="bg2"/>
              </a:solidFill>
              <a:effectLst/>
              <a:latin typeface="Bierstadt" panose="020B0004020202020204" pitchFamily="34" charset="0"/>
            </a:endParaRPr>
          </a:p>
          <a:p>
            <a:pPr marL="285750" lvl="0" indent="-285750">
              <a:lnSpc>
                <a:spcPct val="90000"/>
              </a:lnSpc>
              <a:spcBef>
                <a:spcPts val="1000"/>
              </a:spcBef>
              <a:buClr>
                <a:schemeClr val="accent1"/>
              </a:buClr>
              <a:buSzPct val="80000"/>
              <a:buFont typeface="Wingdings" panose="05000000000000000000" pitchFamily="2" charset="2"/>
              <a:buChar char="q"/>
            </a:pPr>
            <a:r>
              <a:rPr lang="en-US" sz="2000" dirty="0">
                <a:solidFill>
                  <a:schemeClr val="bg2"/>
                </a:solidFill>
                <a:effectLst/>
                <a:latin typeface="Bierstadt" panose="020B0004020202020204" pitchFamily="34" charset="0"/>
              </a:rPr>
              <a:t>What information we hold about you</a:t>
            </a:r>
          </a:p>
          <a:p>
            <a:pPr marL="285750" lvl="0" indent="-285750">
              <a:lnSpc>
                <a:spcPct val="90000"/>
              </a:lnSpc>
              <a:spcBef>
                <a:spcPts val="1000"/>
              </a:spcBef>
              <a:buClr>
                <a:schemeClr val="accent1"/>
              </a:buClr>
              <a:buSzPct val="80000"/>
              <a:buFont typeface="Wingdings" panose="05000000000000000000" pitchFamily="2" charset="2"/>
              <a:buChar char="q"/>
            </a:pPr>
            <a:r>
              <a:rPr lang="en-US" sz="2000" dirty="0">
                <a:solidFill>
                  <a:schemeClr val="bg2"/>
                </a:solidFill>
                <a:effectLst/>
                <a:latin typeface="Bierstadt" panose="020B0004020202020204" pitchFamily="34" charset="0"/>
              </a:rPr>
              <a:t>How we keep this especially important information safe and secure and where we keep it</a:t>
            </a:r>
          </a:p>
          <a:p>
            <a:pPr marL="285750" lvl="0" indent="-285750">
              <a:lnSpc>
                <a:spcPct val="90000"/>
              </a:lnSpc>
              <a:spcBef>
                <a:spcPts val="1000"/>
              </a:spcBef>
              <a:buClr>
                <a:schemeClr val="accent1"/>
              </a:buClr>
              <a:buSzPct val="80000"/>
              <a:buFont typeface="Wingdings" panose="05000000000000000000" pitchFamily="2" charset="2"/>
              <a:buChar char="q"/>
            </a:pPr>
            <a:r>
              <a:rPr lang="en-US" sz="2000" dirty="0">
                <a:solidFill>
                  <a:schemeClr val="bg2"/>
                </a:solidFill>
                <a:effectLst/>
                <a:latin typeface="Bierstadt" panose="020B0004020202020204" pitchFamily="34" charset="0"/>
              </a:rPr>
              <a:t>How we use your information</a:t>
            </a:r>
          </a:p>
          <a:p>
            <a:pPr marL="285750" lvl="0" indent="-285750">
              <a:lnSpc>
                <a:spcPct val="90000"/>
              </a:lnSpc>
              <a:spcBef>
                <a:spcPts val="1000"/>
              </a:spcBef>
              <a:buClr>
                <a:schemeClr val="accent1"/>
              </a:buClr>
              <a:buSzPct val="80000"/>
              <a:buFont typeface="Wingdings" panose="05000000000000000000" pitchFamily="2" charset="2"/>
              <a:buChar char="q"/>
            </a:pPr>
            <a:r>
              <a:rPr lang="en-US" sz="2000" dirty="0">
                <a:solidFill>
                  <a:schemeClr val="bg2"/>
                </a:solidFill>
                <a:effectLst/>
                <a:latin typeface="Bierstadt" panose="020B0004020202020204" pitchFamily="34" charset="0"/>
              </a:rPr>
              <a:t>Who we share your information with</a:t>
            </a:r>
          </a:p>
          <a:p>
            <a:pPr marL="285750" lvl="0" indent="-285750">
              <a:lnSpc>
                <a:spcPct val="90000"/>
              </a:lnSpc>
              <a:spcBef>
                <a:spcPts val="1000"/>
              </a:spcBef>
              <a:buClr>
                <a:schemeClr val="accent1"/>
              </a:buClr>
              <a:buSzPct val="80000"/>
              <a:buFont typeface="Wingdings" panose="05000000000000000000" pitchFamily="2" charset="2"/>
              <a:buChar char="q"/>
            </a:pPr>
            <a:r>
              <a:rPr lang="en-US" sz="2000" dirty="0">
                <a:solidFill>
                  <a:schemeClr val="bg2"/>
                </a:solidFill>
                <a:effectLst/>
                <a:latin typeface="Bierstadt" panose="020B0004020202020204" pitchFamily="34" charset="0"/>
              </a:rPr>
              <a:t>What your rights are</a:t>
            </a:r>
          </a:p>
          <a:p>
            <a:pPr marL="285750" lvl="0" indent="-285750">
              <a:lnSpc>
                <a:spcPct val="90000"/>
              </a:lnSpc>
              <a:spcBef>
                <a:spcPts val="1000"/>
              </a:spcBef>
              <a:buClr>
                <a:schemeClr val="accent1"/>
              </a:buClr>
              <a:buSzPct val="80000"/>
              <a:buFont typeface="Wingdings" panose="05000000000000000000" pitchFamily="2" charset="2"/>
              <a:buChar char="q"/>
            </a:pPr>
            <a:r>
              <a:rPr lang="en-US" sz="2000" dirty="0">
                <a:solidFill>
                  <a:schemeClr val="bg2"/>
                </a:solidFill>
                <a:effectLst/>
                <a:latin typeface="Bierstadt" panose="020B0004020202020204" pitchFamily="34" charset="0"/>
              </a:rPr>
              <a:t>When the law gives us permission to use your information</a:t>
            </a:r>
          </a:p>
          <a:p>
            <a:pPr>
              <a:lnSpc>
                <a:spcPct val="90000"/>
              </a:lnSpc>
              <a:spcBef>
                <a:spcPts val="1000"/>
              </a:spcBef>
              <a:buClr>
                <a:schemeClr val="accent1"/>
              </a:buClr>
              <a:buSzPct val="80000"/>
              <a:buFont typeface="Wingdings 3" charset="2"/>
              <a:buChar char=""/>
            </a:pPr>
            <a:endParaRPr lang="en-US" sz="1600" dirty="0">
              <a:solidFill>
                <a:schemeClr val="bg2"/>
              </a:solidFill>
              <a:latin typeface="Bierstadt" panose="020B0004020202020204" pitchFamily="34" charset="0"/>
            </a:endParaRPr>
          </a:p>
        </p:txBody>
      </p:sp>
      <p:sp>
        <p:nvSpPr>
          <p:cNvPr id="53" name="Footer Placeholder 4">
            <a:extLst>
              <a:ext uri="{FF2B5EF4-FFF2-40B4-BE49-F238E27FC236}">
                <a16:creationId xmlns:a16="http://schemas.microsoft.com/office/drawing/2014/main" id="{0308D749-5984-4BB8-A788-A85D24304A0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561110" y="6391838"/>
            <a:ext cx="3859795" cy="304801"/>
          </a:xfrm>
          <a:prstGeom prst="rect">
            <a:avLst/>
          </a:prstGeom>
        </p:spPr>
        <p:txBody>
          <a:bodyPr vert="horz" lIns="91440" tIns="45720" rIns="91440" bIns="45720" rtlCol="0" anchor="ctr"/>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b="1" dirty="0">
              <a:solidFill>
                <a:srgbClr val="B31166"/>
              </a:solidFill>
            </a:endParaRPr>
          </a:p>
        </p:txBody>
      </p:sp>
      <p:sp>
        <p:nvSpPr>
          <p:cNvPr id="55" name="Date Placeholder 3">
            <a:extLst>
              <a:ext uri="{FF2B5EF4-FFF2-40B4-BE49-F238E27FC236}">
                <a16:creationId xmlns:a16="http://schemas.microsoft.com/office/drawing/2014/main" id="{95B8172D-A4C8-41B4-8991-78BBEC4039D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7718854" y="6391839"/>
            <a:ext cx="2997637" cy="304798"/>
          </a:xfrm>
          <a:prstGeom prst="rect">
            <a:avLst/>
          </a:prstGeom>
        </p:spPr>
        <p:txBody>
          <a:bodyPr vert="horz" lIns="91440" tIns="45720" rIns="91440" bIns="45720" rtlCol="0" anchor="t"/>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a:solidFill>
                <a:srgbClr val="B31166"/>
              </a:solidFill>
            </a:endParaRPr>
          </a:p>
        </p:txBody>
      </p:sp>
      <p:pic>
        <p:nvPicPr>
          <p:cNvPr id="29" name="Graphic 28" descr="Information outline">
            <a:extLst>
              <a:ext uri="{FF2B5EF4-FFF2-40B4-BE49-F238E27FC236}">
                <a16:creationId xmlns:a16="http://schemas.microsoft.com/office/drawing/2014/main" id="{83D2126F-31E6-ABCD-F83D-9428AB34A9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57305" y="3226384"/>
            <a:ext cx="2013200" cy="2013200"/>
          </a:xfrm>
          <a:prstGeom prst="rect">
            <a:avLst/>
          </a:prstGeom>
        </p:spPr>
      </p:pic>
    </p:spTree>
    <p:extLst>
      <p:ext uri="{BB962C8B-B14F-4D97-AF65-F5344CB8AC3E}">
        <p14:creationId xmlns:p14="http://schemas.microsoft.com/office/powerpoint/2010/main" val="423704572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48" name="Rectangle 47">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49"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BC045D5E-E0BA-7277-87B7-EF46C3323508}"/>
              </a:ext>
            </a:extLst>
          </p:cNvPr>
          <p:cNvSpPr>
            <a:spLocks noGrp="1"/>
          </p:cNvSpPr>
          <p:nvPr>
            <p:ph type="title"/>
          </p:nvPr>
        </p:nvSpPr>
        <p:spPr>
          <a:xfrm>
            <a:off x="973760" y="1898935"/>
            <a:ext cx="3680536" cy="2216451"/>
          </a:xfrm>
        </p:spPr>
        <p:txBody>
          <a:bodyPr vert="horz" lIns="91440" tIns="45720" rIns="91440" bIns="45720" rtlCol="0" anchor="ctr">
            <a:noAutofit/>
          </a:bodyPr>
          <a:lstStyle/>
          <a:p>
            <a:r>
              <a:rPr lang="en-GB" sz="2800" b="1" dirty="0">
                <a:solidFill>
                  <a:schemeClr val="tx1"/>
                </a:solidFill>
                <a:effectLst/>
                <a:latin typeface="Bierstadt" panose="020B0004020202020204" pitchFamily="34" charset="0"/>
                <a:ea typeface="Times New Roman" panose="02020603050405020304" pitchFamily="18" charset="0"/>
                <a:cs typeface="Arial" panose="020B0604020202020204" pitchFamily="34" charset="0"/>
              </a:rPr>
              <a:t>WHY DOES THE LAW SAY YOU CAN USE MY INFORMATION?</a:t>
            </a:r>
            <a:br>
              <a:rPr lang="en-GB" sz="2800" b="1" dirty="0">
                <a:effectLst/>
                <a:latin typeface="Bierstadt" panose="020B0004020202020204" pitchFamily="34" charset="0"/>
                <a:ea typeface="Times New Roman" panose="02020603050405020304" pitchFamily="18" charset="0"/>
              </a:rPr>
            </a:br>
            <a:br>
              <a:rPr lang="en-US" sz="2800" b="1" dirty="0">
                <a:solidFill>
                  <a:schemeClr val="tx1"/>
                </a:solidFill>
                <a:effectLst/>
                <a:latin typeface="Bierstadt" panose="020B0004020202020204" pitchFamily="34" charset="0"/>
              </a:rPr>
            </a:br>
            <a:endParaRPr lang="en-US" sz="2800" b="1" dirty="0">
              <a:solidFill>
                <a:schemeClr val="tx1"/>
              </a:solidFill>
              <a:latin typeface="Bierstadt" panose="020B0004020202020204" pitchFamily="34" charset="0"/>
            </a:endParaRPr>
          </a:p>
        </p:txBody>
      </p:sp>
      <p:cxnSp>
        <p:nvCxnSpPr>
          <p:cNvPr id="51" name="Straight Connector 50">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6" name="Rectangle: Rounded Corners 5">
            <a:extLst>
              <a:ext uri="{FF2B5EF4-FFF2-40B4-BE49-F238E27FC236}">
                <a16:creationId xmlns:a16="http://schemas.microsoft.com/office/drawing/2014/main" id="{CB6EC60A-717B-CEDC-9317-FAE000DB3814}"/>
              </a:ext>
            </a:extLst>
          </p:cNvPr>
          <p:cNvSpPr/>
          <p:nvPr/>
        </p:nvSpPr>
        <p:spPr>
          <a:xfrm>
            <a:off x="5041399" y="698500"/>
            <a:ext cx="6413998" cy="5346699"/>
          </a:xfrm>
          <a:prstGeom prst="roundRect">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r>
              <a:rPr lang="en-GB" sz="1600" dirty="0">
                <a:solidFill>
                  <a:schemeClr val="bg2"/>
                </a:solidFill>
                <a:effectLst/>
                <a:latin typeface="Bierstadt" panose="020B0004020202020204" pitchFamily="34" charset="0"/>
                <a:ea typeface="Times New Roman" panose="02020603050405020304" pitchFamily="18" charset="0"/>
                <a:cs typeface="Arial" panose="020B0604020202020204" pitchFamily="34" charset="0"/>
              </a:rPr>
              <a:t> </a:t>
            </a:r>
            <a:endParaRPr lang="en-GB" dirty="0">
              <a:solidFill>
                <a:schemeClr val="bg2"/>
              </a:solidFill>
              <a:effectLst/>
              <a:latin typeface="Bierstadt" panose="020B0004020202020204" pitchFamily="34" charset="0"/>
              <a:ea typeface="Times New Roman" panose="02020603050405020304" pitchFamily="18" charset="0"/>
            </a:endParaRPr>
          </a:p>
          <a:p>
            <a:r>
              <a:rPr lang="en-GB" dirty="0">
                <a:solidFill>
                  <a:schemeClr val="bg2"/>
                </a:solidFill>
                <a:effectLst/>
                <a:latin typeface="Bierstadt" panose="020B0004020202020204" pitchFamily="34" charset="0"/>
                <a:ea typeface="Times New Roman" panose="02020603050405020304" pitchFamily="18" charset="0"/>
                <a:cs typeface="Arial" panose="020B0604020202020204" pitchFamily="34" charset="0"/>
              </a:rPr>
              <a:t>The law gives us permission to use your information in situations where we need it to take care of you. Because information about your health is very personal, sensitive and private to you, the law is very strict about how we use it.</a:t>
            </a:r>
            <a:endParaRPr lang="en-GB" dirty="0">
              <a:solidFill>
                <a:schemeClr val="bg2"/>
              </a:solidFill>
              <a:effectLst/>
              <a:latin typeface="Bierstadt" panose="020B0004020202020204" pitchFamily="34" charset="0"/>
              <a:ea typeface="Times New Roman" panose="02020603050405020304" pitchFamily="18" charset="0"/>
            </a:endParaRPr>
          </a:p>
          <a:p>
            <a:r>
              <a:rPr lang="en-GB" dirty="0">
                <a:solidFill>
                  <a:schemeClr val="bg2"/>
                </a:solidFill>
                <a:effectLst/>
                <a:latin typeface="Bierstadt" panose="020B0004020202020204" pitchFamily="34" charset="0"/>
                <a:ea typeface="Times New Roman" panose="02020603050405020304" pitchFamily="18" charset="0"/>
                <a:cs typeface="Arial" panose="020B0604020202020204" pitchFamily="34" charset="0"/>
              </a:rPr>
              <a:t> </a:t>
            </a:r>
            <a:endParaRPr lang="en-GB" dirty="0">
              <a:solidFill>
                <a:schemeClr val="bg2"/>
              </a:solidFill>
              <a:effectLst/>
              <a:latin typeface="Bierstadt" panose="020B0004020202020204" pitchFamily="34" charset="0"/>
              <a:ea typeface="Times New Roman" panose="02020603050405020304" pitchFamily="18" charset="0"/>
            </a:endParaRPr>
          </a:p>
          <a:p>
            <a:r>
              <a:rPr lang="en-GB" dirty="0">
                <a:solidFill>
                  <a:schemeClr val="bg2"/>
                </a:solidFill>
                <a:effectLst/>
                <a:latin typeface="Bierstadt" panose="020B0004020202020204" pitchFamily="34" charset="0"/>
                <a:ea typeface="Times New Roman" panose="02020603050405020304" pitchFamily="18" charset="0"/>
                <a:cs typeface="Arial" panose="020B0604020202020204" pitchFamily="34" charset="0"/>
              </a:rPr>
              <a:t>So, before we can use your information in the ways we have set out in this privacy notice, we have to have a good reason in law which is called a ‘lawful basis’.  Not only do we have to do that, but we also have to show that your information falls into a special group or category because it is very sensitive. By doing this, the law makes sure we only use your information to look after you and that we do not use it for any other reason.</a:t>
            </a:r>
            <a:endParaRPr lang="en-GB" dirty="0">
              <a:solidFill>
                <a:schemeClr val="bg2"/>
              </a:solidFill>
              <a:effectLst/>
              <a:latin typeface="Bierstadt" panose="020B0004020202020204" pitchFamily="34" charset="0"/>
              <a:ea typeface="Times New Roman" panose="02020603050405020304" pitchFamily="18" charset="0"/>
            </a:endParaRPr>
          </a:p>
          <a:p>
            <a:r>
              <a:rPr lang="en-GB" dirty="0">
                <a:solidFill>
                  <a:schemeClr val="bg2"/>
                </a:solidFill>
                <a:effectLst/>
                <a:latin typeface="Bierstadt" panose="020B0004020202020204" pitchFamily="34" charset="0"/>
                <a:ea typeface="Times New Roman" panose="02020603050405020304" pitchFamily="18" charset="0"/>
                <a:cs typeface="Arial" panose="020B0604020202020204" pitchFamily="34" charset="0"/>
              </a:rPr>
              <a:t> </a:t>
            </a:r>
            <a:endParaRPr lang="en-GB" dirty="0">
              <a:solidFill>
                <a:schemeClr val="bg2"/>
              </a:solidFill>
              <a:effectLst/>
              <a:latin typeface="Bierstadt" panose="020B0004020202020204" pitchFamily="34" charset="0"/>
              <a:ea typeface="Times New Roman" panose="02020603050405020304" pitchFamily="18" charset="0"/>
            </a:endParaRPr>
          </a:p>
          <a:p>
            <a:r>
              <a:rPr lang="en-GB" dirty="0">
                <a:solidFill>
                  <a:schemeClr val="bg2"/>
                </a:solidFill>
                <a:effectLst/>
                <a:latin typeface="Bierstadt" panose="020B0004020202020204" pitchFamily="34" charset="0"/>
                <a:ea typeface="Times New Roman" panose="02020603050405020304" pitchFamily="18" charset="0"/>
                <a:cs typeface="Arial" panose="020B0604020202020204" pitchFamily="34" charset="0"/>
              </a:rPr>
              <a:t>If you would like more information about this, please ask to speak to our data protection officer (DPO) mentioned in this privacy notice who will explain this in more detail.</a:t>
            </a:r>
            <a:endParaRPr lang="en-GB" dirty="0">
              <a:solidFill>
                <a:schemeClr val="bg2"/>
              </a:solidFill>
              <a:effectLst/>
              <a:latin typeface="Bierstadt" panose="020B0004020202020204" pitchFamily="34" charset="0"/>
              <a:ea typeface="Times New Roman" panose="02020603050405020304" pitchFamily="18" charset="0"/>
            </a:endParaRPr>
          </a:p>
          <a:p>
            <a:pPr>
              <a:lnSpc>
                <a:spcPct val="90000"/>
              </a:lnSpc>
              <a:spcBef>
                <a:spcPts val="1000"/>
              </a:spcBef>
              <a:buClr>
                <a:schemeClr val="accent1"/>
              </a:buClr>
              <a:buSzPct val="80000"/>
            </a:pPr>
            <a:endParaRPr lang="en-US" sz="1600" dirty="0">
              <a:solidFill>
                <a:schemeClr val="bg2"/>
              </a:solidFill>
              <a:latin typeface="Bierstadt" panose="020B0004020202020204" pitchFamily="34" charset="0"/>
            </a:endParaRPr>
          </a:p>
        </p:txBody>
      </p:sp>
      <p:sp>
        <p:nvSpPr>
          <p:cNvPr id="53" name="Footer Placeholder 4">
            <a:extLst>
              <a:ext uri="{FF2B5EF4-FFF2-40B4-BE49-F238E27FC236}">
                <a16:creationId xmlns:a16="http://schemas.microsoft.com/office/drawing/2014/main" id="{0308D749-5984-4BB8-A788-A85D24304A0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561110" y="6391838"/>
            <a:ext cx="3859795" cy="304801"/>
          </a:xfrm>
          <a:prstGeom prst="rect">
            <a:avLst/>
          </a:prstGeom>
        </p:spPr>
        <p:txBody>
          <a:bodyPr vert="horz" lIns="91440" tIns="45720" rIns="91440" bIns="45720" rtlCol="0" anchor="ctr"/>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b="1" dirty="0">
              <a:solidFill>
                <a:srgbClr val="B31166"/>
              </a:solidFill>
            </a:endParaRPr>
          </a:p>
        </p:txBody>
      </p:sp>
      <p:sp>
        <p:nvSpPr>
          <p:cNvPr id="55" name="Date Placeholder 3">
            <a:extLst>
              <a:ext uri="{FF2B5EF4-FFF2-40B4-BE49-F238E27FC236}">
                <a16:creationId xmlns:a16="http://schemas.microsoft.com/office/drawing/2014/main" id="{95B8172D-A4C8-41B4-8991-78BBEC4039D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7718854" y="6391839"/>
            <a:ext cx="2997637" cy="304798"/>
          </a:xfrm>
          <a:prstGeom prst="rect">
            <a:avLst/>
          </a:prstGeom>
        </p:spPr>
        <p:txBody>
          <a:bodyPr vert="horz" lIns="91440" tIns="45720" rIns="91440" bIns="45720" rtlCol="0" anchor="t"/>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a:solidFill>
                <a:srgbClr val="B31166"/>
              </a:solidFill>
            </a:endParaRPr>
          </a:p>
        </p:txBody>
      </p:sp>
      <p:pic>
        <p:nvPicPr>
          <p:cNvPr id="3" name="Picture 2" descr="PLAN – Legal Advice – Members’ Service – UIPI">
            <a:extLst>
              <a:ext uri="{FF2B5EF4-FFF2-40B4-BE49-F238E27FC236}">
                <a16:creationId xmlns:a16="http://schemas.microsoft.com/office/drawing/2014/main" id="{B35BBA54-6FF6-5C28-0B6E-BE29CEB810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6996" y="3375610"/>
            <a:ext cx="1954255" cy="1755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252717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48" name="Rectangle 47">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49"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BC045D5E-E0BA-7277-87B7-EF46C3323508}"/>
              </a:ext>
            </a:extLst>
          </p:cNvPr>
          <p:cNvSpPr>
            <a:spLocks noGrp="1"/>
          </p:cNvSpPr>
          <p:nvPr>
            <p:ph type="title"/>
          </p:nvPr>
        </p:nvSpPr>
        <p:spPr>
          <a:xfrm>
            <a:off x="1297735" y="2276616"/>
            <a:ext cx="3430947" cy="2304765"/>
          </a:xfrm>
        </p:spPr>
        <p:txBody>
          <a:bodyPr vert="horz" lIns="91440" tIns="45720" rIns="91440" bIns="45720" rtlCol="0" anchor="ctr">
            <a:normAutofit fontScale="90000"/>
          </a:bodyPr>
          <a:lstStyle/>
          <a:p>
            <a:r>
              <a:rPr lang="en-GB" sz="4400" b="1" dirty="0">
                <a:solidFill>
                  <a:schemeClr val="tx1"/>
                </a:solidFill>
                <a:effectLst/>
                <a:latin typeface="Bierstadt" panose="020B0004020202020204" pitchFamily="34" charset="0"/>
                <a:ea typeface="Times New Roman" panose="02020603050405020304" pitchFamily="18" charset="0"/>
                <a:cs typeface="Arial" panose="020B0604020202020204" pitchFamily="34" charset="0"/>
              </a:rPr>
              <a:t>ABOUT US</a:t>
            </a:r>
            <a:br>
              <a:rPr lang="en-GB" sz="3200" dirty="0">
                <a:solidFill>
                  <a:schemeClr val="tx1"/>
                </a:solidFill>
                <a:effectLst/>
                <a:latin typeface="Bierstadt" panose="020B0004020202020204" pitchFamily="34" charset="0"/>
                <a:ea typeface="Times New Roman" panose="02020603050405020304" pitchFamily="18" charset="0"/>
              </a:rPr>
            </a:br>
            <a:br>
              <a:rPr lang="en-GB" sz="3200" b="1" dirty="0">
                <a:solidFill>
                  <a:schemeClr val="tx1"/>
                </a:solidFill>
                <a:effectLst/>
                <a:latin typeface="Bierstadt" panose="020B0004020202020204" pitchFamily="34" charset="0"/>
                <a:ea typeface="Times New Roman" panose="02020603050405020304" pitchFamily="18" charset="0"/>
              </a:rPr>
            </a:br>
            <a:br>
              <a:rPr lang="en-US" sz="4400" b="1" dirty="0">
                <a:solidFill>
                  <a:schemeClr val="tx1"/>
                </a:solidFill>
                <a:effectLst/>
                <a:latin typeface="Bierstadt" panose="020B0004020202020204" pitchFamily="34" charset="0"/>
              </a:rPr>
            </a:br>
            <a:endParaRPr lang="en-US" sz="4400" b="1" dirty="0">
              <a:solidFill>
                <a:schemeClr val="tx1"/>
              </a:solidFill>
              <a:latin typeface="Bierstadt" panose="020B0004020202020204" pitchFamily="34" charset="0"/>
            </a:endParaRPr>
          </a:p>
        </p:txBody>
      </p:sp>
      <p:cxnSp>
        <p:nvCxnSpPr>
          <p:cNvPr id="51" name="Straight Connector 50">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6" name="Rectangle: Rounded Corners 5">
            <a:extLst>
              <a:ext uri="{FF2B5EF4-FFF2-40B4-BE49-F238E27FC236}">
                <a16:creationId xmlns:a16="http://schemas.microsoft.com/office/drawing/2014/main" id="{CB6EC60A-717B-CEDC-9317-FAE000DB3814}"/>
              </a:ext>
            </a:extLst>
          </p:cNvPr>
          <p:cNvSpPr/>
          <p:nvPr/>
        </p:nvSpPr>
        <p:spPr>
          <a:xfrm>
            <a:off x="4945178" y="1450627"/>
            <a:ext cx="5579707" cy="4161118"/>
          </a:xfrm>
          <a:prstGeom prst="roundRect">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r>
              <a:rPr lang="en-GB" sz="2400" dirty="0">
                <a:solidFill>
                  <a:srgbClr val="1F4E79"/>
                </a:solidFill>
                <a:effectLst/>
                <a:latin typeface="Bierstadt" panose="020B0004020202020204" pitchFamily="34" charset="0"/>
                <a:ea typeface="Times New Roman" panose="02020603050405020304" pitchFamily="18" charset="0"/>
                <a:cs typeface="Arial" panose="020B0604020202020204" pitchFamily="34" charset="0"/>
              </a:rPr>
              <a:t>We, at Pathfields Medical Group, are responsible for collecting, storing and handling your information when you are registered with us as a patient. Because we do this, the law says we are the data controller. Sometimes we may use your information for a particular purpose and, when we do so, the law says we are the data processor.</a:t>
            </a:r>
            <a:endParaRPr lang="en-GB" sz="2400" dirty="0">
              <a:effectLst/>
              <a:latin typeface="Times New Roman" panose="02020603050405020304" pitchFamily="18" charset="0"/>
              <a:ea typeface="Times New Roman" panose="02020603050405020304" pitchFamily="18" charset="0"/>
            </a:endParaRPr>
          </a:p>
        </p:txBody>
      </p:sp>
      <p:sp>
        <p:nvSpPr>
          <p:cNvPr id="53" name="Footer Placeholder 4">
            <a:extLst>
              <a:ext uri="{FF2B5EF4-FFF2-40B4-BE49-F238E27FC236}">
                <a16:creationId xmlns:a16="http://schemas.microsoft.com/office/drawing/2014/main" id="{0308D749-5984-4BB8-A788-A85D24304A0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561110" y="6391838"/>
            <a:ext cx="3859795" cy="304801"/>
          </a:xfrm>
          <a:prstGeom prst="rect">
            <a:avLst/>
          </a:prstGeom>
        </p:spPr>
        <p:txBody>
          <a:bodyPr vert="horz" lIns="91440" tIns="45720" rIns="91440" bIns="45720" rtlCol="0" anchor="ctr"/>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b="1" dirty="0">
              <a:solidFill>
                <a:srgbClr val="B31166"/>
              </a:solidFill>
            </a:endParaRPr>
          </a:p>
        </p:txBody>
      </p:sp>
      <p:sp>
        <p:nvSpPr>
          <p:cNvPr id="55" name="Date Placeholder 3">
            <a:extLst>
              <a:ext uri="{FF2B5EF4-FFF2-40B4-BE49-F238E27FC236}">
                <a16:creationId xmlns:a16="http://schemas.microsoft.com/office/drawing/2014/main" id="{95B8172D-A4C8-41B4-8991-78BBEC4039D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7718854" y="6391839"/>
            <a:ext cx="2997637" cy="304798"/>
          </a:xfrm>
          <a:prstGeom prst="rect">
            <a:avLst/>
          </a:prstGeom>
        </p:spPr>
        <p:txBody>
          <a:bodyPr vert="horz" lIns="91440" tIns="45720" rIns="91440" bIns="45720" rtlCol="0" anchor="t"/>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a:solidFill>
                <a:srgbClr val="B31166"/>
              </a:solidFill>
            </a:endParaRPr>
          </a:p>
        </p:txBody>
      </p:sp>
      <p:pic>
        <p:nvPicPr>
          <p:cNvPr id="10" name="Graphic 9" descr="Doctor female with solid fill">
            <a:extLst>
              <a:ext uri="{FF2B5EF4-FFF2-40B4-BE49-F238E27FC236}">
                <a16:creationId xmlns:a16="http://schemas.microsoft.com/office/drawing/2014/main" id="{9F61AE3D-C9EF-A6BC-65F3-BB0E7C5F11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3531" y="3108140"/>
            <a:ext cx="2018641" cy="2018641"/>
          </a:xfrm>
          <a:prstGeom prst="rect">
            <a:avLst/>
          </a:prstGeom>
        </p:spPr>
      </p:pic>
      <p:pic>
        <p:nvPicPr>
          <p:cNvPr id="12" name="Graphic 11" descr="Doctor male with solid fill">
            <a:extLst>
              <a:ext uri="{FF2B5EF4-FFF2-40B4-BE49-F238E27FC236}">
                <a16:creationId xmlns:a16="http://schemas.microsoft.com/office/drawing/2014/main" id="{0C04BA83-4A62-B0B6-FFFA-0EA8F6C7120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397324" y="3108139"/>
            <a:ext cx="2018641" cy="2018641"/>
          </a:xfrm>
          <a:prstGeom prst="rect">
            <a:avLst/>
          </a:prstGeom>
        </p:spPr>
      </p:pic>
    </p:spTree>
    <p:extLst>
      <p:ext uri="{BB962C8B-B14F-4D97-AF65-F5344CB8AC3E}">
        <p14:creationId xmlns:p14="http://schemas.microsoft.com/office/powerpoint/2010/main" val="82557125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298B78F7-6841-4168-8538-3E26070861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764D568C-39BB-4394-A483-C7C185002D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a:extLst>
                <a:ext uri="{FF2B5EF4-FFF2-40B4-BE49-F238E27FC236}">
                  <a16:creationId xmlns:a16="http://schemas.microsoft.com/office/drawing/2014/main" id="{CB70B903-F367-48EC-B214-D1D26FC70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45E5B732-80F6-496B-AC33-E0FD9395DB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CC709F18-F3FB-4D14-B50D-6159067EB6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16E4A747-3382-4841-BCBE-78D416DEEC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a:extLst>
                <a:ext uri="{FF2B5EF4-FFF2-40B4-BE49-F238E27FC236}">
                  <a16:creationId xmlns:a16="http://schemas.microsoft.com/office/drawing/2014/main" id="{049AC68C-6F74-4DEB-9CD1-3E1C4EB2CD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a:extLst>
                <a:ext uri="{FF2B5EF4-FFF2-40B4-BE49-F238E27FC236}">
                  <a16:creationId xmlns:a16="http://schemas.microsoft.com/office/drawing/2014/main" id="{3FB17BE8-AC72-4544-AFE9-F8C1C3EB65C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a:extLst>
              <a:ext uri="{FF2B5EF4-FFF2-40B4-BE49-F238E27FC236}">
                <a16:creationId xmlns:a16="http://schemas.microsoft.com/office/drawing/2014/main" id="{DB8E760F-464C-4F07-541D-718A852E71F0}"/>
              </a:ext>
            </a:extLst>
          </p:cNvPr>
          <p:cNvSpPr>
            <a:spLocks noGrp="1"/>
          </p:cNvSpPr>
          <p:nvPr>
            <p:ph type="title"/>
          </p:nvPr>
        </p:nvSpPr>
        <p:spPr>
          <a:xfrm>
            <a:off x="639098" y="629265"/>
            <a:ext cx="5132438" cy="1622322"/>
          </a:xfrm>
        </p:spPr>
        <p:txBody>
          <a:bodyPr>
            <a:normAutofit/>
          </a:bodyPr>
          <a:lstStyle/>
          <a:p>
            <a:r>
              <a:rPr lang="en-GB" sz="3300" b="1" dirty="0">
                <a:effectLst/>
                <a:latin typeface="Bierstadt" panose="020B0004020202020204" pitchFamily="34" charset="0"/>
                <a:ea typeface="Times New Roman" panose="02020603050405020304" pitchFamily="18" charset="0"/>
              </a:rPr>
              <a:t>WHAT INFORMATION DO WE HOLD ABOUT YOU?</a:t>
            </a:r>
            <a:br>
              <a:rPr lang="en-GB" sz="3300" dirty="0">
                <a:effectLst/>
                <a:latin typeface="Times New Roman" panose="02020603050405020304" pitchFamily="18" charset="0"/>
                <a:ea typeface="Times New Roman" panose="02020603050405020304" pitchFamily="18" charset="0"/>
              </a:rPr>
            </a:br>
            <a:endParaRPr lang="en-GB" sz="3300" dirty="0"/>
          </a:p>
        </p:txBody>
      </p:sp>
      <p:sp>
        <p:nvSpPr>
          <p:cNvPr id="3" name="Content Placeholder 2">
            <a:extLst>
              <a:ext uri="{FF2B5EF4-FFF2-40B4-BE49-F238E27FC236}">
                <a16:creationId xmlns:a16="http://schemas.microsoft.com/office/drawing/2014/main" id="{05E3F415-3598-3B13-2CD7-8FAE86A67805}"/>
              </a:ext>
            </a:extLst>
          </p:cNvPr>
          <p:cNvSpPr>
            <a:spLocks noGrp="1"/>
          </p:cNvSpPr>
          <p:nvPr>
            <p:ph idx="1"/>
          </p:nvPr>
        </p:nvSpPr>
        <p:spPr>
          <a:xfrm>
            <a:off x="617841" y="1856811"/>
            <a:ext cx="5132439" cy="4439777"/>
          </a:xfrm>
        </p:spPr>
        <p:txBody>
          <a:bodyPr anchor="ctr">
            <a:normAutofit fontScale="92500" lnSpcReduction="10000"/>
          </a:bodyPr>
          <a:lstStyle/>
          <a:p>
            <a:pPr marL="0" indent="0">
              <a:lnSpc>
                <a:spcPct val="90000"/>
              </a:lnSpc>
              <a:buNone/>
            </a:pPr>
            <a:r>
              <a:rPr lang="en-GB" sz="2000" dirty="0">
                <a:solidFill>
                  <a:schemeClr val="bg1"/>
                </a:solidFill>
                <a:effectLst/>
                <a:latin typeface="Bierstadt" panose="020B0004020202020204" pitchFamily="34" charset="0"/>
                <a:ea typeface="Times New Roman" panose="02020603050405020304" pitchFamily="18" charset="0"/>
              </a:rPr>
              <a:t>Personal information is anything that identifies you as a person and we all have personal information. Personal information that tells us something about you includes: </a:t>
            </a:r>
          </a:p>
          <a:p>
            <a:pPr lvl="0">
              <a:lnSpc>
                <a:spcPct val="90000"/>
              </a:lnSpc>
              <a:buFont typeface="Wingdings" panose="05000000000000000000" pitchFamily="2" charset="2"/>
              <a:buChar char="q"/>
            </a:pPr>
            <a:r>
              <a:rPr lang="en-GB" sz="2000" dirty="0">
                <a:solidFill>
                  <a:schemeClr val="bg1"/>
                </a:solidFill>
                <a:effectLst/>
                <a:latin typeface="Bierstadt" panose="020B0004020202020204" pitchFamily="34" charset="0"/>
                <a:ea typeface="Times New Roman" panose="02020603050405020304" pitchFamily="18" charset="0"/>
              </a:rPr>
              <a:t>Your name</a:t>
            </a:r>
          </a:p>
          <a:p>
            <a:pPr>
              <a:lnSpc>
                <a:spcPct val="90000"/>
              </a:lnSpc>
              <a:buFont typeface="Wingdings" panose="05000000000000000000" pitchFamily="2" charset="2"/>
              <a:buChar char="q"/>
            </a:pPr>
            <a:r>
              <a:rPr lang="en-GB" sz="2000" dirty="0">
                <a:solidFill>
                  <a:schemeClr val="bg1"/>
                </a:solidFill>
                <a:effectLst/>
                <a:latin typeface="Bierstadt" panose="020B0004020202020204" pitchFamily="34" charset="0"/>
                <a:ea typeface="Times New Roman" panose="02020603050405020304" pitchFamily="18" charset="0"/>
              </a:rPr>
              <a:t>Address</a:t>
            </a:r>
          </a:p>
          <a:p>
            <a:pPr lvl="0">
              <a:lnSpc>
                <a:spcPct val="90000"/>
              </a:lnSpc>
              <a:buFont typeface="Wingdings" panose="05000000000000000000" pitchFamily="2" charset="2"/>
              <a:buChar char="q"/>
            </a:pPr>
            <a:r>
              <a:rPr lang="en-GB" sz="2000" dirty="0">
                <a:solidFill>
                  <a:schemeClr val="bg1"/>
                </a:solidFill>
                <a:effectLst/>
                <a:latin typeface="Bierstadt" panose="020B0004020202020204" pitchFamily="34" charset="0"/>
                <a:ea typeface="Times New Roman" panose="02020603050405020304" pitchFamily="18" charset="0"/>
              </a:rPr>
              <a:t>Mobile number</a:t>
            </a:r>
          </a:p>
          <a:p>
            <a:pPr lvl="0">
              <a:lnSpc>
                <a:spcPct val="90000"/>
              </a:lnSpc>
              <a:buFont typeface="Wingdings" panose="05000000000000000000" pitchFamily="2" charset="2"/>
              <a:buChar char="q"/>
            </a:pPr>
            <a:r>
              <a:rPr lang="en-GB" sz="2000" dirty="0">
                <a:solidFill>
                  <a:schemeClr val="bg1"/>
                </a:solidFill>
                <a:effectLst/>
                <a:latin typeface="Bierstadt" panose="020B0004020202020204" pitchFamily="34" charset="0"/>
                <a:ea typeface="Times New Roman" panose="02020603050405020304" pitchFamily="18" charset="0"/>
              </a:rPr>
              <a:t>Information about your parent(s) or person with parental responsibility </a:t>
            </a:r>
          </a:p>
          <a:p>
            <a:pPr lvl="0">
              <a:lnSpc>
                <a:spcPct val="90000"/>
              </a:lnSpc>
              <a:buFont typeface="Wingdings" panose="05000000000000000000" pitchFamily="2" charset="2"/>
              <a:buChar char="q"/>
            </a:pPr>
            <a:r>
              <a:rPr lang="en-GB" sz="2000" dirty="0">
                <a:solidFill>
                  <a:schemeClr val="bg1"/>
                </a:solidFill>
                <a:effectLst/>
                <a:latin typeface="Bierstadt" panose="020B0004020202020204" pitchFamily="34" charset="0"/>
                <a:ea typeface="Times New Roman" panose="02020603050405020304" pitchFamily="18" charset="0"/>
              </a:rPr>
              <a:t>All your health records </a:t>
            </a:r>
          </a:p>
          <a:p>
            <a:pPr lvl="0">
              <a:lnSpc>
                <a:spcPct val="90000"/>
              </a:lnSpc>
              <a:buFont typeface="Wingdings" panose="05000000000000000000" pitchFamily="2" charset="2"/>
              <a:buChar char="q"/>
            </a:pPr>
            <a:r>
              <a:rPr lang="en-GB" sz="2000" dirty="0">
                <a:solidFill>
                  <a:schemeClr val="bg1"/>
                </a:solidFill>
                <a:effectLst/>
                <a:latin typeface="Bierstadt" panose="020B0004020202020204" pitchFamily="34" charset="0"/>
                <a:ea typeface="Times New Roman" panose="02020603050405020304" pitchFamily="18" charset="0"/>
              </a:rPr>
              <a:t>Appointment records </a:t>
            </a:r>
          </a:p>
          <a:p>
            <a:pPr lvl="0">
              <a:lnSpc>
                <a:spcPct val="90000"/>
              </a:lnSpc>
              <a:buFont typeface="Wingdings" panose="05000000000000000000" pitchFamily="2" charset="2"/>
              <a:buChar char="q"/>
            </a:pPr>
            <a:r>
              <a:rPr lang="en-GB" sz="2000" dirty="0">
                <a:solidFill>
                  <a:schemeClr val="bg1"/>
                </a:solidFill>
                <a:effectLst/>
                <a:latin typeface="Bierstadt" panose="020B0004020202020204" pitchFamily="34" charset="0"/>
                <a:ea typeface="Times New Roman" panose="02020603050405020304" pitchFamily="18" charset="0"/>
              </a:rPr>
              <a:t>Treatments you have had </a:t>
            </a:r>
          </a:p>
          <a:p>
            <a:pPr lvl="0">
              <a:lnSpc>
                <a:spcPct val="90000"/>
              </a:lnSpc>
              <a:buFont typeface="Wingdings" panose="05000000000000000000" pitchFamily="2" charset="2"/>
              <a:buChar char="q"/>
            </a:pPr>
            <a:r>
              <a:rPr lang="en-GB" sz="2000" dirty="0">
                <a:solidFill>
                  <a:schemeClr val="bg1"/>
                </a:solidFill>
                <a:effectLst/>
                <a:latin typeface="Bierstadt" panose="020B0004020202020204" pitchFamily="34" charset="0"/>
                <a:ea typeface="Times New Roman" panose="02020603050405020304" pitchFamily="18" charset="0"/>
              </a:rPr>
              <a:t>Medicines prescribed for you and any other information to help us look after you</a:t>
            </a:r>
          </a:p>
          <a:p>
            <a:pPr>
              <a:lnSpc>
                <a:spcPct val="90000"/>
              </a:lnSpc>
            </a:pPr>
            <a:endParaRPr lang="en-GB" sz="1500" dirty="0">
              <a:solidFill>
                <a:schemeClr val="bg1"/>
              </a:solidFill>
              <a:latin typeface="Bierstadt" panose="020B0004020202020204" pitchFamily="34" charset="0"/>
            </a:endParaRPr>
          </a:p>
        </p:txBody>
      </p:sp>
      <p:pic>
        <p:nvPicPr>
          <p:cNvPr id="7" name="Graphic 6" descr="Blog">
            <a:extLst>
              <a:ext uri="{FF2B5EF4-FFF2-40B4-BE49-F238E27FC236}">
                <a16:creationId xmlns:a16="http://schemas.microsoft.com/office/drawing/2014/main" id="{1AF511CB-F287-D1D3-9A57-43A47FD7F64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00827" y="1016432"/>
            <a:ext cx="4842716" cy="4842716"/>
          </a:xfrm>
          <a:prstGeom prst="rect">
            <a:avLst/>
          </a:prstGeom>
        </p:spPr>
      </p:pic>
      <p:sp>
        <p:nvSpPr>
          <p:cNvPr id="19" name="Rectangle 18">
            <a:extLst>
              <a:ext uri="{FF2B5EF4-FFF2-40B4-BE49-F238E27FC236}">
                <a16:creationId xmlns:a16="http://schemas.microsoft.com/office/drawing/2014/main" id="{B5BA6DB3-F246-4306-AA4A-B2E8EF6D7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05459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82CCCE-534D-4FC6-BF2B-9BEA2F2BB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a:extLst>
              <a:ext uri="{FF2B5EF4-FFF2-40B4-BE49-F238E27FC236}">
                <a16:creationId xmlns:a16="http://schemas.microsoft.com/office/drawing/2014/main" id="{BC664B74-EEBB-416C-9D86-AE1FECC022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52000483-C30E-42A1-8569-E1DE1F55B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A5ACD7E0-6D9A-4803-8B9B-D4602DC48C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Rectangle 16">
            <a:extLst>
              <a:ext uri="{FF2B5EF4-FFF2-40B4-BE49-F238E27FC236}">
                <a16:creationId xmlns:a16="http://schemas.microsoft.com/office/drawing/2014/main" id="{C238E92D-87E7-4B27-AD36-0E133005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a:extLst>
              <a:ext uri="{FF2B5EF4-FFF2-40B4-BE49-F238E27FC236}">
                <a16:creationId xmlns:a16="http://schemas.microsoft.com/office/drawing/2014/main" id="{6D0B958C-B82E-4F4B-945B-6B038D6556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1" name="Freeform 5">
            <a:extLst>
              <a:ext uri="{FF2B5EF4-FFF2-40B4-BE49-F238E27FC236}">
                <a16:creationId xmlns:a16="http://schemas.microsoft.com/office/drawing/2014/main" id="{E18F3B2A-BB9B-4FB6-B8A5-2A8E5DB93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ACDC3FD3-F941-BBB5-8B68-12FF80858511}"/>
              </a:ext>
            </a:extLst>
          </p:cNvPr>
          <p:cNvSpPr>
            <a:spLocks noGrp="1"/>
          </p:cNvSpPr>
          <p:nvPr>
            <p:ph type="title"/>
          </p:nvPr>
        </p:nvSpPr>
        <p:spPr>
          <a:xfrm>
            <a:off x="1154955" y="973667"/>
            <a:ext cx="2942210" cy="4833745"/>
          </a:xfrm>
        </p:spPr>
        <p:txBody>
          <a:bodyPr>
            <a:normAutofit/>
          </a:bodyPr>
          <a:lstStyle/>
          <a:p>
            <a:r>
              <a:rPr lang="en-GB" b="1" dirty="0">
                <a:solidFill>
                  <a:srgbClr val="EBEBEB"/>
                </a:solidFill>
                <a:effectLst/>
                <a:latin typeface="Bierstadt" panose="020B0004020202020204" pitchFamily="34" charset="0"/>
                <a:ea typeface="Times New Roman" panose="02020603050405020304" pitchFamily="18" charset="0"/>
              </a:rPr>
              <a:t>HOW DO WE KEEP IT SAFE?</a:t>
            </a:r>
            <a:br>
              <a:rPr lang="en-GB" dirty="0">
                <a:solidFill>
                  <a:srgbClr val="EBEBEB"/>
                </a:solidFill>
                <a:effectLst/>
                <a:latin typeface="Bierstadt" panose="020B0004020202020204" pitchFamily="34" charset="0"/>
                <a:ea typeface="Times New Roman" panose="02020603050405020304" pitchFamily="18" charset="0"/>
              </a:rPr>
            </a:br>
            <a:endParaRPr lang="en-GB" dirty="0">
              <a:solidFill>
                <a:srgbClr val="EBEBEB"/>
              </a:solidFill>
              <a:latin typeface="Bierstadt" panose="020B0004020202020204" pitchFamily="34" charset="0"/>
            </a:endParaRPr>
          </a:p>
        </p:txBody>
      </p:sp>
      <p:sp>
        <p:nvSpPr>
          <p:cNvPr id="23" name="Rectangle 22">
            <a:extLst>
              <a:ext uri="{FF2B5EF4-FFF2-40B4-BE49-F238E27FC236}">
                <a16:creationId xmlns:a16="http://schemas.microsoft.com/office/drawing/2014/main" id="{C4164AEF-861B-41D1-9ED5-B81051DA7D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Rectangle: Rounded Corners 6">
            <a:extLst>
              <a:ext uri="{FF2B5EF4-FFF2-40B4-BE49-F238E27FC236}">
                <a16:creationId xmlns:a16="http://schemas.microsoft.com/office/drawing/2014/main" id="{3A0B4FCA-93B5-9E2C-BB4F-72F719068453}"/>
              </a:ext>
            </a:extLst>
          </p:cNvPr>
          <p:cNvSpPr/>
          <p:nvPr/>
        </p:nvSpPr>
        <p:spPr>
          <a:xfrm>
            <a:off x="5660784" y="1358900"/>
            <a:ext cx="5542719" cy="4855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Wingdings" panose="05000000000000000000" pitchFamily="2" charset="2"/>
              <a:buChar char="q"/>
            </a:pPr>
            <a:r>
              <a:rPr lang="en-GB" sz="2000" dirty="0">
                <a:solidFill>
                  <a:schemeClr val="tx2"/>
                </a:solidFill>
                <a:effectLst/>
                <a:latin typeface="Bierstadt" panose="020B0004020202020204" pitchFamily="34" charset="0"/>
                <a:ea typeface="Times New Roman" panose="02020603050405020304" pitchFamily="18" charset="0"/>
              </a:rPr>
              <a:t>The law says that we must do all we can to keep your information private, safe and secure. </a:t>
            </a:r>
          </a:p>
          <a:p>
            <a:r>
              <a:rPr lang="en-GB" sz="2000" dirty="0">
                <a:solidFill>
                  <a:schemeClr val="tx2"/>
                </a:solidFill>
                <a:effectLst/>
                <a:latin typeface="Bierstadt" panose="020B0004020202020204" pitchFamily="34" charset="0"/>
                <a:ea typeface="Times New Roman" panose="02020603050405020304" pitchFamily="18" charset="0"/>
              </a:rPr>
              <a:t> </a:t>
            </a:r>
          </a:p>
          <a:p>
            <a:pPr marL="285750" lvl="0" indent="-285750">
              <a:buFont typeface="Wingdings" panose="05000000000000000000" pitchFamily="2" charset="2"/>
              <a:buChar char="q"/>
            </a:pPr>
            <a:r>
              <a:rPr lang="en-GB" sz="2000" dirty="0">
                <a:solidFill>
                  <a:schemeClr val="tx2"/>
                </a:solidFill>
                <a:effectLst/>
                <a:latin typeface="Bierstadt" panose="020B0004020202020204" pitchFamily="34" charset="0"/>
                <a:ea typeface="Times New Roman" panose="02020603050405020304" pitchFamily="18" charset="0"/>
              </a:rPr>
              <a:t>We use secure computer systems, and we make sure that any written information held about you is under lock and key and kept in a safe place. This includes taking great care with any passwords we use which we change on a regular basis. We also train our staff to respect your privacy and deal with your information in a manner that makes sure it is always kept and dealt with in a safe way.</a:t>
            </a:r>
          </a:p>
          <a:p>
            <a:pPr algn="ctr"/>
            <a:endParaRPr lang="en-GB" dirty="0">
              <a:latin typeface="Bierstadt" panose="020B0004020202020204" pitchFamily="34" charset="0"/>
            </a:endParaRPr>
          </a:p>
        </p:txBody>
      </p:sp>
      <p:pic>
        <p:nvPicPr>
          <p:cNvPr id="10" name="Graphic 9" descr="Lock with solid fill">
            <a:extLst>
              <a:ext uri="{FF2B5EF4-FFF2-40B4-BE49-F238E27FC236}">
                <a16:creationId xmlns:a16="http://schemas.microsoft.com/office/drawing/2014/main" id="{9A07D685-AE6E-8CE9-1794-CE4773E4158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80327" y="2971799"/>
            <a:ext cx="914400" cy="914400"/>
          </a:xfrm>
          <a:prstGeom prst="rect">
            <a:avLst/>
          </a:prstGeom>
        </p:spPr>
      </p:pic>
    </p:spTree>
    <p:extLst>
      <p:ext uri="{BB962C8B-B14F-4D97-AF65-F5344CB8AC3E}">
        <p14:creationId xmlns:p14="http://schemas.microsoft.com/office/powerpoint/2010/main" val="2770863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5F6B7-452D-478D-24A8-27BE5BAD2093}"/>
              </a:ext>
            </a:extLst>
          </p:cNvPr>
          <p:cNvSpPr>
            <a:spLocks noGrp="1"/>
          </p:cNvSpPr>
          <p:nvPr>
            <p:ph type="title"/>
          </p:nvPr>
        </p:nvSpPr>
        <p:spPr>
          <a:xfrm>
            <a:off x="1154954" y="1151468"/>
            <a:ext cx="8761413" cy="706964"/>
          </a:xfrm>
        </p:spPr>
        <p:txBody>
          <a:bodyPr/>
          <a:lstStyle/>
          <a:p>
            <a:r>
              <a:rPr lang="en-GB" sz="2800" b="1" dirty="0">
                <a:solidFill>
                  <a:schemeClr val="bg1"/>
                </a:solidFill>
                <a:effectLst/>
                <a:latin typeface="Bierstadt" panose="020B0004020202020204" pitchFamily="34" charset="0"/>
                <a:ea typeface="Times New Roman" panose="02020603050405020304" pitchFamily="18" charset="0"/>
              </a:rPr>
              <a:t>WHAT DO WE DO WITH YOUR INFORMATION?</a:t>
            </a:r>
            <a:br>
              <a:rPr lang="en-GB" sz="1800" dirty="0">
                <a:effectLst/>
                <a:latin typeface="Times New Roman" panose="02020603050405020304" pitchFamily="18" charset="0"/>
                <a:ea typeface="Times New Roman" panose="02020603050405020304" pitchFamily="18" charset="0"/>
              </a:rPr>
            </a:br>
            <a:endParaRPr lang="en-GB" dirty="0"/>
          </a:p>
        </p:txBody>
      </p:sp>
      <p:graphicFrame>
        <p:nvGraphicFramePr>
          <p:cNvPr id="5" name="Content Placeholder 2">
            <a:extLst>
              <a:ext uri="{FF2B5EF4-FFF2-40B4-BE49-F238E27FC236}">
                <a16:creationId xmlns:a16="http://schemas.microsoft.com/office/drawing/2014/main" id="{BF3136D3-3C5D-E523-B7FE-CAE0DEBFE784}"/>
              </a:ext>
            </a:extLst>
          </p:cNvPr>
          <p:cNvGraphicFramePr>
            <a:graphicFrameLocks noGrp="1"/>
          </p:cNvGraphicFramePr>
          <p:nvPr>
            <p:ph idx="1"/>
            <p:extLst>
              <p:ext uri="{D42A27DB-BD31-4B8C-83A1-F6EECF244321}">
                <p14:modId xmlns:p14="http://schemas.microsoft.com/office/powerpoint/2010/main" val="2017819297"/>
              </p:ext>
            </p:extLst>
          </p:nvPr>
        </p:nvGraphicFramePr>
        <p:xfrm>
          <a:off x="469154" y="2628900"/>
          <a:ext cx="11214845"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0471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7C135-9BDC-F309-DDF0-F266C2E26460}"/>
              </a:ext>
            </a:extLst>
          </p:cNvPr>
          <p:cNvSpPr>
            <a:spLocks noGrp="1"/>
          </p:cNvSpPr>
          <p:nvPr>
            <p:ph type="title"/>
          </p:nvPr>
        </p:nvSpPr>
        <p:spPr>
          <a:xfrm>
            <a:off x="1154954" y="973669"/>
            <a:ext cx="8825659" cy="706964"/>
          </a:xfrm>
        </p:spPr>
        <p:txBody>
          <a:bodyPr>
            <a:noAutofit/>
          </a:bodyPr>
          <a:lstStyle/>
          <a:p>
            <a:pPr>
              <a:lnSpc>
                <a:spcPct val="90000"/>
              </a:lnSpc>
            </a:pPr>
            <a:r>
              <a:rPr lang="en-GB" sz="2800" b="1">
                <a:effectLst/>
                <a:latin typeface="Bierstadt" panose="020B0004020202020204" pitchFamily="34" charset="0"/>
                <a:ea typeface="Times New Roman" panose="02020603050405020304" pitchFamily="18" charset="0"/>
              </a:rPr>
              <a:t>WHO ELSE WILL SEE MY INFORMATION?</a:t>
            </a:r>
            <a:br>
              <a:rPr lang="en-GB" sz="2800">
                <a:effectLst/>
                <a:latin typeface="Bierstadt" panose="020B0004020202020204" pitchFamily="34" charset="0"/>
                <a:ea typeface="Times New Roman" panose="02020603050405020304" pitchFamily="18" charset="0"/>
              </a:rPr>
            </a:br>
            <a:endParaRPr lang="en-GB" sz="2800">
              <a:latin typeface="Bierstadt" panose="020B0004020202020204" pitchFamily="34" charset="0"/>
            </a:endParaRPr>
          </a:p>
        </p:txBody>
      </p:sp>
      <p:sp>
        <p:nvSpPr>
          <p:cNvPr id="3" name="Content Placeholder 2">
            <a:extLst>
              <a:ext uri="{FF2B5EF4-FFF2-40B4-BE49-F238E27FC236}">
                <a16:creationId xmlns:a16="http://schemas.microsoft.com/office/drawing/2014/main" id="{3A606BEC-426A-DB3E-1BAC-742165FE9E0B}"/>
              </a:ext>
            </a:extLst>
          </p:cNvPr>
          <p:cNvSpPr>
            <a:spLocks noGrp="1"/>
          </p:cNvSpPr>
          <p:nvPr>
            <p:ph idx="1"/>
          </p:nvPr>
        </p:nvSpPr>
        <p:spPr>
          <a:xfrm>
            <a:off x="485482" y="2601382"/>
            <a:ext cx="7254261" cy="3750432"/>
          </a:xfrm>
        </p:spPr>
        <p:txBody>
          <a:bodyPr anchor="ctr">
            <a:normAutofit/>
          </a:bodyPr>
          <a:lstStyle/>
          <a:p>
            <a:pPr>
              <a:lnSpc>
                <a:spcPct val="90000"/>
              </a:lnSpc>
              <a:buFont typeface="Wingdings" panose="05000000000000000000" pitchFamily="2" charset="2"/>
              <a:buChar char="q"/>
            </a:pPr>
            <a:r>
              <a:rPr lang="en-GB" dirty="0">
                <a:solidFill>
                  <a:schemeClr val="tx2"/>
                </a:solidFill>
                <a:effectLst/>
                <a:latin typeface="Bierstadt" panose="020B0004020202020204" pitchFamily="34" charset="0"/>
                <a:ea typeface="Times New Roman" panose="02020603050405020304" pitchFamily="18" charset="0"/>
              </a:rPr>
              <a:t>Usuall</a:t>
            </a:r>
            <a:r>
              <a:rPr lang="en-GB" dirty="0">
                <a:solidFill>
                  <a:schemeClr val="tx2"/>
                </a:solidFill>
                <a:latin typeface="Bierstadt" panose="020B0004020202020204" pitchFamily="34" charset="0"/>
                <a:ea typeface="Times New Roman" panose="02020603050405020304" pitchFamily="18" charset="0"/>
              </a:rPr>
              <a:t>y</a:t>
            </a:r>
            <a:r>
              <a:rPr lang="en-GB" dirty="0">
                <a:solidFill>
                  <a:schemeClr val="tx2"/>
                </a:solidFill>
                <a:effectLst/>
                <a:latin typeface="Bierstadt" panose="020B0004020202020204" pitchFamily="34" charset="0"/>
                <a:ea typeface="Times New Roman" panose="02020603050405020304" pitchFamily="18" charset="0"/>
              </a:rPr>
              <a:t> only doctors, nurses and other people who work with us are allowed to see your information. Sometimes though, if you need to go to the hospital or be seen by a special doctor, we will share your information with them, but this is only so that we can take care of you.</a:t>
            </a:r>
          </a:p>
          <a:p>
            <a:pPr>
              <a:lnSpc>
                <a:spcPct val="90000"/>
              </a:lnSpc>
              <a:buFont typeface="Wingdings" panose="05000000000000000000" pitchFamily="2" charset="2"/>
              <a:buChar char="q"/>
            </a:pPr>
            <a:r>
              <a:rPr lang="en-GB" dirty="0">
                <a:solidFill>
                  <a:schemeClr val="tx2"/>
                </a:solidFill>
                <a:effectLst/>
                <a:latin typeface="Bierstadt" panose="020B0004020202020204" pitchFamily="34" charset="0"/>
                <a:ea typeface="Times New Roman" panose="02020603050405020304" pitchFamily="18" charset="0"/>
              </a:rPr>
              <a:t>Sometimes we might be asked to take part in medical research that might help you in the future. We will always ask you or your parent(s) or adult with parental responsibility if we can share your information if this happens.</a:t>
            </a:r>
          </a:p>
          <a:p>
            <a:pPr>
              <a:lnSpc>
                <a:spcPct val="90000"/>
              </a:lnSpc>
              <a:buFont typeface="Wingdings" panose="05000000000000000000" pitchFamily="2" charset="2"/>
              <a:buChar char="q"/>
            </a:pPr>
            <a:r>
              <a:rPr lang="en-GB" dirty="0">
                <a:solidFill>
                  <a:schemeClr val="tx2"/>
                </a:solidFill>
                <a:effectLst/>
                <a:latin typeface="Bierstadt" panose="020B0004020202020204" pitchFamily="34" charset="0"/>
                <a:ea typeface="Times New Roman" panose="02020603050405020304" pitchFamily="18" charset="0"/>
              </a:rPr>
              <a:t>Possibly the police, social services, the courts and other organisations and people who may have a legal right to see your information.</a:t>
            </a:r>
          </a:p>
          <a:p>
            <a:pPr>
              <a:lnSpc>
                <a:spcPct val="90000"/>
              </a:lnSpc>
            </a:pPr>
            <a:endParaRPr lang="en-GB" sz="1700" dirty="0"/>
          </a:p>
        </p:txBody>
      </p:sp>
      <p:pic>
        <p:nvPicPr>
          <p:cNvPr id="5" name="Graphic 4" descr="Meeting outline">
            <a:extLst>
              <a:ext uri="{FF2B5EF4-FFF2-40B4-BE49-F238E27FC236}">
                <a16:creationId xmlns:a16="http://schemas.microsoft.com/office/drawing/2014/main" id="{9C5B26FC-3636-4154-ED56-62DF9647C16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27013" y="2775951"/>
            <a:ext cx="3067163" cy="3067163"/>
          </a:xfrm>
          <a:prstGeom prst="roundRect">
            <a:avLst>
              <a:gd name="adj" fmla="val 1858"/>
            </a:avLst>
          </a:prstGeom>
          <a:effectLst>
            <a:outerShdw blurRad="50800" dist="50800" dir="5400000" algn="tl" rotWithShape="0">
              <a:srgbClr val="000000">
                <a:alpha val="43000"/>
              </a:srgbClr>
            </a:outerShdw>
          </a:effectLst>
        </p:spPr>
      </p:pic>
    </p:spTree>
    <p:extLst>
      <p:ext uri="{BB962C8B-B14F-4D97-AF65-F5344CB8AC3E}">
        <p14:creationId xmlns:p14="http://schemas.microsoft.com/office/powerpoint/2010/main" val="1536402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E98CD42C-2E98-437C-AF0D-ADB770381D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9" name="Freeform 5">
            <a:extLst>
              <a:ext uri="{FF2B5EF4-FFF2-40B4-BE49-F238E27FC236}">
                <a16:creationId xmlns:a16="http://schemas.microsoft.com/office/drawing/2014/main" id="{3AA7B5C7-7348-4EFC-BEE4-5AA469D57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sp>
        <p:nvSpPr>
          <p:cNvPr id="2" name="Title 1">
            <a:extLst>
              <a:ext uri="{FF2B5EF4-FFF2-40B4-BE49-F238E27FC236}">
                <a16:creationId xmlns:a16="http://schemas.microsoft.com/office/drawing/2014/main" id="{8F183738-16DE-5D50-2379-057BC8890B7A}"/>
              </a:ext>
            </a:extLst>
          </p:cNvPr>
          <p:cNvSpPr>
            <a:spLocks noGrp="1"/>
          </p:cNvSpPr>
          <p:nvPr>
            <p:ph type="title"/>
          </p:nvPr>
        </p:nvSpPr>
        <p:spPr>
          <a:xfrm>
            <a:off x="1154954" y="973669"/>
            <a:ext cx="8825659" cy="706964"/>
          </a:xfrm>
        </p:spPr>
        <p:txBody>
          <a:bodyPr>
            <a:normAutofit/>
          </a:bodyPr>
          <a:lstStyle/>
          <a:p>
            <a:pPr>
              <a:lnSpc>
                <a:spcPct val="90000"/>
              </a:lnSpc>
            </a:pPr>
            <a:r>
              <a:rPr lang="en-US" sz="2000">
                <a:solidFill>
                  <a:srgbClr val="FFFFFF"/>
                </a:solidFill>
                <a:effectLst/>
                <a:latin typeface="Bierstadt" panose="020B0004020202020204" pitchFamily="34" charset="0"/>
              </a:rPr>
              <a:t>WHAT IF I WANT TO SEE MY INFORMATION YOU HOLD ABOUT ME?</a:t>
            </a:r>
            <a:br>
              <a:rPr lang="en-GB" sz="2000">
                <a:solidFill>
                  <a:srgbClr val="FFFFFF"/>
                </a:solidFill>
                <a:effectLst/>
              </a:rPr>
            </a:br>
            <a:endParaRPr lang="en-GB" sz="2000">
              <a:solidFill>
                <a:srgbClr val="FFFFFF"/>
              </a:solidFill>
            </a:endParaRPr>
          </a:p>
        </p:txBody>
      </p:sp>
      <p:sp>
        <p:nvSpPr>
          <p:cNvPr id="61" name="Rectangle 60">
            <a:extLst>
              <a:ext uri="{FF2B5EF4-FFF2-40B4-BE49-F238E27FC236}">
                <a16:creationId xmlns:a16="http://schemas.microsoft.com/office/drawing/2014/main" id="{A76BBD40-26F7-4779-A7E1-17EADF3488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43" name="Content Placeholder 5">
            <a:extLst>
              <a:ext uri="{FF2B5EF4-FFF2-40B4-BE49-F238E27FC236}">
                <a16:creationId xmlns:a16="http://schemas.microsoft.com/office/drawing/2014/main" id="{9C43D44C-47BD-BBD6-CE5D-7927E63C9EEE}"/>
              </a:ext>
            </a:extLst>
          </p:cNvPr>
          <p:cNvGraphicFramePr>
            <a:graphicFrameLocks noGrp="1"/>
          </p:cNvGraphicFramePr>
          <p:nvPr>
            <p:ph idx="1"/>
            <p:extLst>
              <p:ext uri="{D42A27DB-BD31-4B8C-83A1-F6EECF244321}">
                <p14:modId xmlns:p14="http://schemas.microsoft.com/office/powerpoint/2010/main" val="4114180377"/>
              </p:ext>
            </p:extLst>
          </p:nvPr>
        </p:nvGraphicFramePr>
        <p:xfrm>
          <a:off x="812429" y="1841500"/>
          <a:ext cx="10744571"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Arrow: Right 6">
            <a:extLst>
              <a:ext uri="{FF2B5EF4-FFF2-40B4-BE49-F238E27FC236}">
                <a16:creationId xmlns:a16="http://schemas.microsoft.com/office/drawing/2014/main" id="{EF562AE2-4CA6-6337-E7E4-6CB75DE41B44}"/>
              </a:ext>
            </a:extLst>
          </p:cNvPr>
          <p:cNvSpPr/>
          <p:nvPr/>
        </p:nvSpPr>
        <p:spPr>
          <a:xfrm>
            <a:off x="3454400" y="2735267"/>
            <a:ext cx="482600" cy="376234"/>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Arrow: Right 8">
            <a:extLst>
              <a:ext uri="{FF2B5EF4-FFF2-40B4-BE49-F238E27FC236}">
                <a16:creationId xmlns:a16="http://schemas.microsoft.com/office/drawing/2014/main" id="{CC0C4DBF-0497-1CFC-4B0B-BA3CC15C7033}"/>
              </a:ext>
            </a:extLst>
          </p:cNvPr>
          <p:cNvSpPr/>
          <p:nvPr/>
        </p:nvSpPr>
        <p:spPr>
          <a:xfrm>
            <a:off x="6184714" y="2735267"/>
            <a:ext cx="482600" cy="376234"/>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Arrow: Right 9">
            <a:extLst>
              <a:ext uri="{FF2B5EF4-FFF2-40B4-BE49-F238E27FC236}">
                <a16:creationId xmlns:a16="http://schemas.microsoft.com/office/drawing/2014/main" id="{B932D2F5-5588-A7BF-6484-55FAAFD826CA}"/>
              </a:ext>
            </a:extLst>
          </p:cNvPr>
          <p:cNvSpPr/>
          <p:nvPr/>
        </p:nvSpPr>
        <p:spPr>
          <a:xfrm>
            <a:off x="8845271" y="2735267"/>
            <a:ext cx="482600" cy="376234"/>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Right 10">
            <a:extLst>
              <a:ext uri="{FF2B5EF4-FFF2-40B4-BE49-F238E27FC236}">
                <a16:creationId xmlns:a16="http://schemas.microsoft.com/office/drawing/2014/main" id="{FB8D3D22-5CAA-BD31-8A6D-E741CA88BAD9}"/>
              </a:ext>
            </a:extLst>
          </p:cNvPr>
          <p:cNvSpPr/>
          <p:nvPr/>
        </p:nvSpPr>
        <p:spPr>
          <a:xfrm>
            <a:off x="4736914" y="4779967"/>
            <a:ext cx="482600" cy="376234"/>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row: Right 12">
            <a:extLst>
              <a:ext uri="{FF2B5EF4-FFF2-40B4-BE49-F238E27FC236}">
                <a16:creationId xmlns:a16="http://schemas.microsoft.com/office/drawing/2014/main" id="{C6F4F7C7-F83F-E30F-6D0B-DDB6AF7556D2}"/>
              </a:ext>
            </a:extLst>
          </p:cNvPr>
          <p:cNvSpPr/>
          <p:nvPr/>
        </p:nvSpPr>
        <p:spPr>
          <a:xfrm>
            <a:off x="7429314" y="4779967"/>
            <a:ext cx="482600" cy="376234"/>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98347995"/>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64</TotalTime>
  <Words>1874</Words>
  <Application>Microsoft Office PowerPoint</Application>
  <PresentationFormat>Widescreen</PresentationFormat>
  <Paragraphs>84</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Bierstadt</vt:lpstr>
      <vt:lpstr>Century Gothic</vt:lpstr>
      <vt:lpstr>Times New Roman</vt:lpstr>
      <vt:lpstr>Wingdings</vt:lpstr>
      <vt:lpstr>Wingdings 3</vt:lpstr>
      <vt:lpstr>Ion Boardroom</vt:lpstr>
      <vt:lpstr>Children’s Privacy Notice</vt:lpstr>
      <vt:lpstr>WHAT IS A PRIVACY NOTICE AND WHY DOES IT APPLY TO ME? </vt:lpstr>
      <vt:lpstr>WHY DOES THE LAW SAY YOU CAN USE MY INFORMATION?  </vt:lpstr>
      <vt:lpstr>ABOUT US   </vt:lpstr>
      <vt:lpstr>WHAT INFORMATION DO WE HOLD ABOUT YOU? </vt:lpstr>
      <vt:lpstr>HOW DO WE KEEP IT SAFE? </vt:lpstr>
      <vt:lpstr>WHAT DO WE DO WITH YOUR INFORMATION? </vt:lpstr>
      <vt:lpstr>WHO ELSE WILL SEE MY INFORMATION? </vt:lpstr>
      <vt:lpstr>WHAT IF I WANT TO SEE MY INFORMATION YOU HOLD ABOUT ME? </vt:lpstr>
      <vt:lpstr>WHAT IF I WANT TO OPT OUT OF SHARING MY DATA?   </vt:lpstr>
      <vt:lpstr>General practice data for planning and research opt out (GPDPR) </vt:lpstr>
      <vt:lpstr>Opting out of NHS Digital collecting patient data (Type 1 opt-out)  </vt:lpstr>
      <vt:lpstr>  WHAT IF I HAVE A QUESTION? </vt:lpstr>
      <vt:lpstr>WHAT IF I HAVE A SERIOUS COMPLAINT ABOUT HOW YOU LOOK AFTER MY INFORMATION?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Children’s Privacy Notice</dc:title>
  <dc:creator>Mia</dc:creator>
  <cp:lastModifiedBy>ALLKINS, Kerry (PATHFIELDS MEDICAL GROUP)</cp:lastModifiedBy>
  <cp:revision>2</cp:revision>
  <dcterms:created xsi:type="dcterms:W3CDTF">2023-10-20T14:53:57Z</dcterms:created>
  <dcterms:modified xsi:type="dcterms:W3CDTF">2024-05-23T12:24:19Z</dcterms:modified>
</cp:coreProperties>
</file>